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3" r:id="rId7"/>
    <p:sldId id="264" r:id="rId8"/>
    <p:sldId id="265" r:id="rId9"/>
    <p:sldId id="266" r:id="rId10"/>
    <p:sldId id="267" r:id="rId11"/>
    <p:sldId id="268" r:id="rId12"/>
    <p:sldId id="269" r:id="rId13"/>
    <p:sldId id="270" r:id="rId14"/>
    <p:sldId id="271" r:id="rId15"/>
    <p:sldId id="272" r:id="rId16"/>
    <p:sldId id="273" r:id="rId17"/>
  </p:sldIdLst>
  <p:sldSz cx="9144000" cy="5143500" type="screen16x9"/>
  <p:notesSz cx="6884988" cy="100187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A6A8D60-E209-4083-8947-8D0D95207F66}">
  <a:tblStyle styleId="{AA6A8D60-E209-4083-8947-8D0D95207F6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762"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499" y="4758889"/>
            <a:ext cx="5507990" cy="4508421"/>
          </a:xfrm>
          <a:prstGeom prst="rect">
            <a:avLst/>
          </a:prstGeom>
          <a:noFill/>
          <a:ln>
            <a:noFill/>
          </a:ln>
        </p:spPr>
        <p:txBody>
          <a:bodyPr spcFirstLastPara="1" wrap="square" lIns="96572" tIns="96572" rIns="96572" bIns="9657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c3851cdc98_0_136: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c3851cdc98_0_136: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c3851cdc98_0_146: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c3851cdc98_0_146: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c3851cdc98_0_157: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c3851cdc98_0_157: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c3851cdc98_0_168: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c3851cdc98_0_168: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c3851cdc98_0_179: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c3851cdc98_0_179: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c3851cdc98_0_193: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c3851cdc98_0_193: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c3851cdc98_0_16: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c3851cdc98_0_16: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c3851cdc98_0_2: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c3851cdc98_0_2: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3851cdc98_0_10: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3851cdc98_0_10: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c3851cdc98_0_36: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c3851cdc98_0_36: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c3851cdc98_0_42: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c3851cdc98_0_42: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c3851cdc98_0_88: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c3851cdc98_0_88: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c3851cdc98_0_98: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c3851cdc98_0_98: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c3851cdc98_0_108: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c3851cdc98_0_108: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c3851cdc98_0_126:notes"/>
          <p:cNvSpPr>
            <a:spLocks noGrp="1" noRot="1" noChangeAspect="1"/>
          </p:cNvSpPr>
          <p:nvPr>
            <p:ph type="sldImg" idx="2"/>
          </p:nvPr>
        </p:nvSpPr>
        <p:spPr>
          <a:xfrm>
            <a:off x="103188" y="750888"/>
            <a:ext cx="6678612"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c3851cdc98_0_126:notes"/>
          <p:cNvSpPr txBox="1">
            <a:spLocks noGrp="1"/>
          </p:cNvSpPr>
          <p:nvPr>
            <p:ph type="body" idx="1"/>
          </p:nvPr>
        </p:nvSpPr>
        <p:spPr>
          <a:xfrm>
            <a:off x="688499" y="4758889"/>
            <a:ext cx="5507990" cy="4508421"/>
          </a:xfrm>
          <a:prstGeom prst="rect">
            <a:avLst/>
          </a:prstGeom>
        </p:spPr>
        <p:txBody>
          <a:bodyPr spcFirstLastPara="1" wrap="square" lIns="96572" tIns="96572" rIns="96572" bIns="96572"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11306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ja" sz="4000"/>
              <a:t>2021年2月25日開催</a:t>
            </a:r>
            <a:endParaRPr sz="4000"/>
          </a:p>
          <a:p>
            <a:pPr marL="0" lvl="0" indent="0" algn="ctr" rtl="0">
              <a:spcBef>
                <a:spcPts val="0"/>
              </a:spcBef>
              <a:spcAft>
                <a:spcPts val="0"/>
              </a:spcAft>
              <a:buNone/>
            </a:pPr>
            <a:r>
              <a:rPr lang="ja" sz="4000"/>
              <a:t>第2回コロナセミナー</a:t>
            </a:r>
            <a:endParaRPr sz="4000"/>
          </a:p>
        </p:txBody>
      </p:sp>
      <p:sp>
        <p:nvSpPr>
          <p:cNvPr id="55" name="Google Shape;55;p13"/>
          <p:cNvSpPr txBox="1">
            <a:spLocks noGrp="1"/>
          </p:cNvSpPr>
          <p:nvPr>
            <p:ph type="subTitle" idx="1"/>
          </p:nvPr>
        </p:nvSpPr>
        <p:spPr>
          <a:xfrm>
            <a:off x="311700" y="32202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ja" sz="2300"/>
              <a:t>～アンケート集計結果～</a:t>
            </a:r>
            <a:endParaRPr sz="2300"/>
          </a:p>
        </p:txBody>
      </p:sp>
      <p:pic>
        <p:nvPicPr>
          <p:cNvPr id="56" name="Google Shape;56;p13"/>
          <p:cNvPicPr preferRelativeResize="0"/>
          <p:nvPr/>
        </p:nvPicPr>
        <p:blipFill>
          <a:blip r:embed="rId3">
            <a:alphaModFix/>
          </a:blip>
          <a:stretch>
            <a:fillRect/>
          </a:stretch>
        </p:blipFill>
        <p:spPr>
          <a:xfrm>
            <a:off x="6388200" y="76024"/>
            <a:ext cx="2600276" cy="578800"/>
          </a:xfrm>
          <a:prstGeom prst="rect">
            <a:avLst/>
          </a:prstGeom>
          <a:noFill/>
          <a:ln>
            <a:noFill/>
          </a:ln>
        </p:spPr>
      </p:pic>
      <p:sp>
        <p:nvSpPr>
          <p:cNvPr id="57" name="Google Shape;57;p13"/>
          <p:cNvSpPr txBox="1"/>
          <p:nvPr/>
        </p:nvSpPr>
        <p:spPr>
          <a:xfrm>
            <a:off x="7007290" y="4451033"/>
            <a:ext cx="2136710" cy="692467"/>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ja-JP" altLang="en-US" sz="1100" dirty="0"/>
              <a:t>ドクターメイト株式会社</a:t>
            </a:r>
            <a:endParaRPr lang="en-US" altLang="ja-JP" sz="1100" dirty="0"/>
          </a:p>
          <a:p>
            <a:pPr marL="0" lvl="0" indent="0" rtl="0">
              <a:spcBef>
                <a:spcPts val="0"/>
              </a:spcBef>
              <a:spcAft>
                <a:spcPts val="0"/>
              </a:spcAft>
              <a:buNone/>
            </a:pPr>
            <a:r>
              <a:rPr lang="ja-JP" altLang="en-US" sz="1100" dirty="0"/>
              <a:t>広報責任者　中島健志</a:t>
            </a:r>
            <a:endParaRPr lang="en-US" altLang="ja-JP" sz="1100" dirty="0"/>
          </a:p>
          <a:p>
            <a:pPr marL="0" lvl="0" indent="0" rtl="0">
              <a:spcBef>
                <a:spcPts val="0"/>
              </a:spcBef>
              <a:spcAft>
                <a:spcPts val="0"/>
              </a:spcAft>
              <a:buNone/>
            </a:pPr>
            <a:r>
              <a:rPr lang="en-US" sz="1100" dirty="0"/>
              <a:t>t-nakashima@doctormate.co.jp</a:t>
            </a:r>
            <a:endParaRPr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4"/>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 sz="1355" b="1" dirty="0">
                <a:latin typeface="Meiryo"/>
                <a:ea typeface="Meiryo"/>
                <a:cs typeface="Meiryo"/>
                <a:sym typeface="Meiryo"/>
              </a:rPr>
              <a:t>コロナワクチン接種について、不安に思う点はありますか？</a:t>
            </a:r>
            <a:endParaRPr sz="1355" b="1" dirty="0">
              <a:latin typeface="Meiryo"/>
              <a:ea typeface="Meiryo"/>
              <a:cs typeface="Meiryo"/>
              <a:sym typeface="Meiryo"/>
            </a:endParaRPr>
          </a:p>
        </p:txBody>
      </p:sp>
      <p:pic>
        <p:nvPicPr>
          <p:cNvPr id="151" name="Google Shape;151;p24"/>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52" name="Google Shape;152;p24"/>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53" name="Google Shape;153;p24"/>
          <p:cNvPicPr preferRelativeResize="0"/>
          <p:nvPr/>
        </p:nvPicPr>
        <p:blipFill>
          <a:blip r:embed="rId4">
            <a:alphaModFix/>
          </a:blip>
          <a:stretch>
            <a:fillRect/>
          </a:stretch>
        </p:blipFill>
        <p:spPr>
          <a:xfrm>
            <a:off x="879854" y="560525"/>
            <a:ext cx="7384292" cy="4430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■Q‐Ⅱ．</a:t>
            </a:r>
            <a:r>
              <a:rPr lang="ja" sz="1355" b="1" dirty="0">
                <a:latin typeface="Meiryo"/>
                <a:ea typeface="Meiryo"/>
                <a:cs typeface="Meiryo"/>
                <a:sym typeface="Meiryo"/>
              </a:rPr>
              <a:t>【「はい」を選択した方】</a:t>
            </a:r>
            <a:endParaRPr sz="1355" b="1" dirty="0">
              <a:latin typeface="Meiryo"/>
              <a:ea typeface="Meiryo"/>
              <a:cs typeface="Meiryo"/>
              <a:sym typeface="Meiryo"/>
            </a:endParaRPr>
          </a:p>
          <a:p>
            <a:pPr marL="0" lvl="0" indent="0" algn="l" rtl="0">
              <a:spcBef>
                <a:spcPts val="0"/>
              </a:spcBef>
              <a:spcAft>
                <a:spcPts val="0"/>
              </a:spcAft>
              <a:buNone/>
            </a:pPr>
            <a:r>
              <a:rPr lang="ja" sz="1355" b="1" dirty="0">
                <a:latin typeface="Meiryo"/>
                <a:ea typeface="Meiryo"/>
                <a:cs typeface="Meiryo"/>
                <a:sym typeface="Meiryo"/>
              </a:rPr>
              <a:t>　　　　　　　　　　ワクチンについて不安と思うのは、どのような点でしょうか？（複数回答可）</a:t>
            </a:r>
            <a:endParaRPr sz="1355" b="1" dirty="0">
              <a:latin typeface="Meiryo"/>
              <a:ea typeface="Meiryo"/>
              <a:cs typeface="Meiryo"/>
              <a:sym typeface="Meiryo"/>
            </a:endParaRPr>
          </a:p>
        </p:txBody>
      </p:sp>
      <p:pic>
        <p:nvPicPr>
          <p:cNvPr id="160" name="Google Shape;160;p25"/>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61" name="Google Shape;161;p25"/>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62" name="Google Shape;162;p25"/>
          <p:cNvPicPr preferRelativeResize="0"/>
          <p:nvPr/>
        </p:nvPicPr>
        <p:blipFill>
          <a:blip r:embed="rId4">
            <a:alphaModFix/>
          </a:blip>
          <a:stretch>
            <a:fillRect/>
          </a:stretch>
        </p:blipFill>
        <p:spPr>
          <a:xfrm>
            <a:off x="953972" y="824399"/>
            <a:ext cx="7236056" cy="4243076"/>
          </a:xfrm>
          <a:prstGeom prst="rect">
            <a:avLst/>
          </a:prstGeom>
          <a:noFill/>
          <a:ln>
            <a:noFill/>
          </a:ln>
        </p:spPr>
      </p:pic>
      <p:sp>
        <p:nvSpPr>
          <p:cNvPr id="163" name="Google Shape;163;p25"/>
          <p:cNvSpPr txBox="1">
            <a:spLocks noGrp="1"/>
          </p:cNvSpPr>
          <p:nvPr>
            <p:ph type="body" idx="1"/>
          </p:nvPr>
        </p:nvSpPr>
        <p:spPr>
          <a:xfrm>
            <a:off x="6285975" y="4664200"/>
            <a:ext cx="2797500" cy="273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ja" sz="1000">
                <a:solidFill>
                  <a:schemeClr val="dk1"/>
                </a:solidFill>
                <a:latin typeface="Meiryo"/>
                <a:ea typeface="Meiryo"/>
                <a:cs typeface="Meiryo"/>
                <a:sym typeface="Meiryo"/>
              </a:rPr>
              <a:t>※【その他】の詳細については次ページにて</a:t>
            </a:r>
            <a:endParaRPr sz="10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6"/>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■Q‐Ⅱ．</a:t>
            </a:r>
            <a:r>
              <a:rPr lang="ja" sz="1355" b="1" dirty="0">
                <a:latin typeface="Meiryo"/>
                <a:ea typeface="Meiryo"/>
                <a:cs typeface="Meiryo"/>
                <a:sym typeface="Meiryo"/>
              </a:rPr>
              <a:t>【「はい」を選択した方】</a:t>
            </a:r>
            <a:endParaRPr sz="1355" b="1" dirty="0">
              <a:latin typeface="Meiryo"/>
              <a:ea typeface="Meiryo"/>
              <a:cs typeface="Meiryo"/>
              <a:sym typeface="Meiryo"/>
            </a:endParaRPr>
          </a:p>
          <a:p>
            <a:pPr marL="0" lvl="0" indent="0" algn="l" rtl="0">
              <a:spcBef>
                <a:spcPts val="0"/>
              </a:spcBef>
              <a:spcAft>
                <a:spcPts val="0"/>
              </a:spcAft>
              <a:buNone/>
            </a:pPr>
            <a:r>
              <a:rPr lang="ja" sz="1355" b="1" dirty="0">
                <a:latin typeface="Meiryo"/>
                <a:ea typeface="Meiryo"/>
                <a:cs typeface="Meiryo"/>
                <a:sym typeface="Meiryo"/>
              </a:rPr>
              <a:t>　　　　　　　　　　ワクチンについて不安と思うのは、どのような点でしょうか？（複数回答可）</a:t>
            </a:r>
            <a:endParaRPr sz="1355" b="1" dirty="0">
              <a:latin typeface="Meiryo"/>
              <a:ea typeface="Meiryo"/>
              <a:cs typeface="Meiryo"/>
              <a:sym typeface="Meiryo"/>
            </a:endParaRPr>
          </a:p>
        </p:txBody>
      </p:sp>
      <p:sp>
        <p:nvSpPr>
          <p:cNvPr id="169" name="Google Shape;169;p26"/>
          <p:cNvSpPr txBox="1">
            <a:spLocks noGrp="1"/>
          </p:cNvSpPr>
          <p:nvPr>
            <p:ph type="body" idx="1"/>
          </p:nvPr>
        </p:nvSpPr>
        <p:spPr>
          <a:xfrm>
            <a:off x="191038" y="912200"/>
            <a:ext cx="8905500" cy="572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ja" sz="1200" dirty="0">
                <a:solidFill>
                  <a:schemeClr val="dk1"/>
                </a:solidFill>
                <a:latin typeface="Meiryo"/>
                <a:ea typeface="Meiryo"/>
                <a:cs typeface="Meiryo"/>
                <a:sym typeface="Meiryo"/>
              </a:rPr>
              <a:t>【その他】と答えた５人の理由（</a:t>
            </a:r>
            <a:r>
              <a:rPr lang="ja-JP" altLang="en-US" sz="1200" dirty="0">
                <a:solidFill>
                  <a:schemeClr val="dk1"/>
                </a:solidFill>
                <a:latin typeface="Meiryo"/>
                <a:ea typeface="Meiryo"/>
                <a:cs typeface="Meiryo"/>
                <a:sym typeface="Meiryo"/>
              </a:rPr>
              <a:t>記述式の</a:t>
            </a:r>
            <a:r>
              <a:rPr lang="ja" sz="1200" dirty="0">
                <a:solidFill>
                  <a:schemeClr val="dk1"/>
                </a:solidFill>
                <a:latin typeface="Meiryo"/>
                <a:ea typeface="Meiryo"/>
                <a:cs typeface="Meiryo"/>
                <a:sym typeface="Meiryo"/>
              </a:rPr>
              <a:t>原文）</a:t>
            </a:r>
            <a:endParaRPr sz="1475" dirty="0">
              <a:solidFill>
                <a:schemeClr val="dk1"/>
              </a:solidFill>
            </a:endParaRPr>
          </a:p>
        </p:txBody>
      </p:sp>
      <p:pic>
        <p:nvPicPr>
          <p:cNvPr id="170" name="Google Shape;170;p26"/>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71" name="Google Shape;171;p26"/>
          <p:cNvPicPr preferRelativeResize="0"/>
          <p:nvPr/>
        </p:nvPicPr>
        <p:blipFill>
          <a:blip r:embed="rId3">
            <a:alphaModFix/>
          </a:blip>
          <a:stretch>
            <a:fillRect/>
          </a:stretch>
        </p:blipFill>
        <p:spPr>
          <a:xfrm>
            <a:off x="7330733" y="76025"/>
            <a:ext cx="1657740" cy="369000"/>
          </a:xfrm>
          <a:prstGeom prst="rect">
            <a:avLst/>
          </a:prstGeom>
          <a:noFill/>
          <a:ln>
            <a:noFill/>
          </a:ln>
        </p:spPr>
      </p:pic>
      <p:graphicFrame>
        <p:nvGraphicFramePr>
          <p:cNvPr id="172" name="Google Shape;172;p26"/>
          <p:cNvGraphicFramePr/>
          <p:nvPr/>
        </p:nvGraphicFramePr>
        <p:xfrm>
          <a:off x="398113" y="1432250"/>
          <a:ext cx="8347775" cy="3063180"/>
        </p:xfrm>
        <a:graphic>
          <a:graphicData uri="http://schemas.openxmlformats.org/drawingml/2006/table">
            <a:tbl>
              <a:tblPr>
                <a:noFill/>
                <a:tableStyleId>{AA6A8D60-E209-4083-8947-8D0D95207F66}</a:tableStyleId>
              </a:tblPr>
              <a:tblGrid>
                <a:gridCol w="8347775">
                  <a:extLst>
                    <a:ext uri="{9D8B030D-6E8A-4147-A177-3AD203B41FA5}">
                      <a16:colId xmlns:a16="http://schemas.microsoft.com/office/drawing/2014/main" val="20000"/>
                    </a:ext>
                  </a:extLst>
                </a:gridCol>
              </a:tblGrid>
              <a:tr h="228600">
                <a:tc>
                  <a:txBody>
                    <a:bodyPr/>
                    <a:lstStyle/>
                    <a:p>
                      <a:pPr marL="0" lvl="0" indent="0" algn="l" rtl="0">
                        <a:spcBef>
                          <a:spcPts val="0"/>
                        </a:spcBef>
                        <a:spcAft>
                          <a:spcPts val="0"/>
                        </a:spcAft>
                        <a:buNone/>
                      </a:pPr>
                      <a:r>
                        <a:rPr lang="ja" dirty="0"/>
                        <a:t>①若い人が接種し、次世代への遺伝問題</a:t>
                      </a:r>
                      <a:endParaRPr dirty="0"/>
                    </a:p>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0"/>
                  </a:ext>
                </a:extLst>
              </a:tr>
              <a:tr h="914400">
                <a:tc>
                  <a:txBody>
                    <a:bodyPr/>
                    <a:lstStyle/>
                    <a:p>
                      <a:pPr marL="0" lvl="0" indent="0" algn="l" rtl="0">
                        <a:spcBef>
                          <a:spcPts val="0"/>
                        </a:spcBef>
                        <a:spcAft>
                          <a:spcPts val="0"/>
                        </a:spcAft>
                        <a:buNone/>
                      </a:pPr>
                      <a:r>
                        <a:rPr lang="ja"/>
                        <a:t>②将来発生する疾病への不安(過去にあった血液製剤使用によるC型肝炎への感染など少し事象自体は違うが、薬の使用によって別の疾病になってしまうことへの不安)</a:t>
                      </a:r>
                      <a:endParaRPr/>
                    </a:p>
                  </a:txBody>
                  <a:tcPr marL="91425" marR="91425" marT="91425" marB="91425"/>
                </a:tc>
                <a:extLst>
                  <a:ext uri="{0D108BD9-81ED-4DB2-BD59-A6C34878D82A}">
                    <a16:rowId xmlns:a16="http://schemas.microsoft.com/office/drawing/2014/main" val="10001"/>
                  </a:ext>
                </a:extLst>
              </a:tr>
              <a:tr h="685800">
                <a:tc>
                  <a:txBody>
                    <a:bodyPr/>
                    <a:lstStyle/>
                    <a:p>
                      <a:pPr marL="0" lvl="0" indent="0" algn="l" rtl="0">
                        <a:spcBef>
                          <a:spcPts val="0"/>
                        </a:spcBef>
                        <a:spcAft>
                          <a:spcPts val="0"/>
                        </a:spcAft>
                        <a:buNone/>
                      </a:pPr>
                      <a:r>
                        <a:rPr lang="ja"/>
                        <a:t>③副反応で妊娠しづらくなるとの情報があるので、実証もない現段階では若いスタッフや子供達には積極的に勧められない。</a:t>
                      </a:r>
                      <a:endParaRPr/>
                    </a:p>
                  </a:txBody>
                  <a:tcPr marL="91425" marR="91425" marT="91425" marB="91425"/>
                </a:tc>
                <a:extLst>
                  <a:ext uri="{0D108BD9-81ED-4DB2-BD59-A6C34878D82A}">
                    <a16:rowId xmlns:a16="http://schemas.microsoft.com/office/drawing/2014/main" val="10002"/>
                  </a:ext>
                </a:extLst>
              </a:tr>
              <a:tr h="457200">
                <a:tc>
                  <a:txBody>
                    <a:bodyPr/>
                    <a:lstStyle/>
                    <a:p>
                      <a:pPr marL="0" lvl="0" indent="0" algn="l" rtl="0">
                        <a:spcBef>
                          <a:spcPts val="0"/>
                        </a:spcBef>
                        <a:spcAft>
                          <a:spcPts val="0"/>
                        </a:spcAft>
                        <a:buNone/>
                      </a:pPr>
                      <a:r>
                        <a:rPr lang="ja"/>
                        <a:t>④施設で接種した場合で重篤な副反応が出てしまった際の対応。</a:t>
                      </a:r>
                      <a:endParaRPr/>
                    </a:p>
                  </a:txBody>
                  <a:tcPr marL="91425" marR="91425" marT="91425" marB="91425"/>
                </a:tc>
                <a:extLst>
                  <a:ext uri="{0D108BD9-81ED-4DB2-BD59-A6C34878D82A}">
                    <a16:rowId xmlns:a16="http://schemas.microsoft.com/office/drawing/2014/main" val="10003"/>
                  </a:ext>
                </a:extLst>
              </a:tr>
              <a:tr h="228600">
                <a:tc>
                  <a:txBody>
                    <a:bodyPr/>
                    <a:lstStyle/>
                    <a:p>
                      <a:pPr marL="0" lvl="0" indent="0" algn="l" rtl="0">
                        <a:spcBef>
                          <a:spcPts val="0"/>
                        </a:spcBef>
                        <a:spcAft>
                          <a:spcPts val="0"/>
                        </a:spcAft>
                        <a:buNone/>
                      </a:pPr>
                      <a:r>
                        <a:rPr lang="ja" dirty="0"/>
                        <a:t>⑤子孫への遺伝子に影響がでるおそれ</a:t>
                      </a:r>
                      <a:endParaRPr dirty="0"/>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7"/>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 sz="1355" b="1" dirty="0">
                <a:latin typeface="Meiryo"/>
                <a:ea typeface="Meiryo"/>
                <a:cs typeface="Meiryo"/>
                <a:sym typeface="Meiryo"/>
              </a:rPr>
              <a:t>コロナが収束した後、実現したいことはありますか？（複数回答可）</a:t>
            </a:r>
            <a:endParaRPr sz="1355" b="1" dirty="0">
              <a:latin typeface="Meiryo"/>
              <a:ea typeface="Meiryo"/>
              <a:cs typeface="Meiryo"/>
              <a:sym typeface="Meiryo"/>
            </a:endParaRPr>
          </a:p>
        </p:txBody>
      </p:sp>
      <p:pic>
        <p:nvPicPr>
          <p:cNvPr id="179" name="Google Shape;179;p27"/>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80" name="Google Shape;180;p27"/>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81" name="Google Shape;181;p27"/>
          <p:cNvPicPr preferRelativeResize="0"/>
          <p:nvPr/>
        </p:nvPicPr>
        <p:blipFill>
          <a:blip r:embed="rId4">
            <a:alphaModFix/>
          </a:blip>
          <a:stretch>
            <a:fillRect/>
          </a:stretch>
        </p:blipFill>
        <p:spPr>
          <a:xfrm>
            <a:off x="851696" y="596175"/>
            <a:ext cx="7440608" cy="4471300"/>
          </a:xfrm>
          <a:prstGeom prst="rect">
            <a:avLst/>
          </a:prstGeom>
          <a:noFill/>
          <a:ln>
            <a:noFill/>
          </a:ln>
        </p:spPr>
      </p:pic>
      <p:sp>
        <p:nvSpPr>
          <p:cNvPr id="182" name="Google Shape;182;p27"/>
          <p:cNvSpPr txBox="1">
            <a:spLocks noGrp="1"/>
          </p:cNvSpPr>
          <p:nvPr>
            <p:ph type="body" idx="1"/>
          </p:nvPr>
        </p:nvSpPr>
        <p:spPr>
          <a:xfrm>
            <a:off x="6285975" y="4615900"/>
            <a:ext cx="2797500" cy="273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ja" sz="1000">
                <a:solidFill>
                  <a:schemeClr val="dk1"/>
                </a:solidFill>
                <a:latin typeface="Meiryo"/>
                <a:ea typeface="Meiryo"/>
                <a:cs typeface="Meiryo"/>
                <a:sym typeface="Meiryo"/>
              </a:rPr>
              <a:t>※【その他】の詳細については次ページにて</a:t>
            </a:r>
            <a:endParaRPr sz="10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28"/>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88" name="Google Shape;188;p28"/>
          <p:cNvPicPr preferRelativeResize="0"/>
          <p:nvPr/>
        </p:nvPicPr>
        <p:blipFill>
          <a:blip r:embed="rId3">
            <a:alphaModFix/>
          </a:blip>
          <a:stretch>
            <a:fillRect/>
          </a:stretch>
        </p:blipFill>
        <p:spPr>
          <a:xfrm>
            <a:off x="7330733" y="76025"/>
            <a:ext cx="1657740" cy="369000"/>
          </a:xfrm>
          <a:prstGeom prst="rect">
            <a:avLst/>
          </a:prstGeom>
          <a:noFill/>
          <a:ln>
            <a:noFill/>
          </a:ln>
        </p:spPr>
      </p:pic>
      <p:sp>
        <p:nvSpPr>
          <p:cNvPr id="189" name="Google Shape;189;p28"/>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 sz="1355" b="1" dirty="0">
                <a:latin typeface="Meiryo"/>
                <a:ea typeface="Meiryo"/>
                <a:cs typeface="Meiryo"/>
                <a:sym typeface="Meiryo"/>
              </a:rPr>
              <a:t>コロナが収束した後、実現したいことはありますか？（複数回答可）</a:t>
            </a:r>
            <a:endParaRPr sz="1355" b="1" dirty="0">
              <a:latin typeface="Meiryo"/>
              <a:ea typeface="Meiryo"/>
              <a:cs typeface="Meiryo"/>
              <a:sym typeface="Meiryo"/>
            </a:endParaRPr>
          </a:p>
        </p:txBody>
      </p:sp>
      <p:sp>
        <p:nvSpPr>
          <p:cNvPr id="190" name="Google Shape;190;p28"/>
          <p:cNvSpPr txBox="1">
            <a:spLocks noGrp="1"/>
          </p:cNvSpPr>
          <p:nvPr>
            <p:ph type="body" idx="1"/>
          </p:nvPr>
        </p:nvSpPr>
        <p:spPr>
          <a:xfrm>
            <a:off x="83100" y="598275"/>
            <a:ext cx="8905500" cy="572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ja" sz="1200" dirty="0">
                <a:solidFill>
                  <a:schemeClr val="dk1"/>
                </a:solidFill>
                <a:latin typeface="Meiryo"/>
                <a:ea typeface="Meiryo"/>
                <a:cs typeface="Meiryo"/>
                <a:sym typeface="Meiryo"/>
              </a:rPr>
              <a:t>【その他】の詳細</a:t>
            </a:r>
            <a:r>
              <a:rPr lang="ja-JP" altLang="en-US" sz="1200" dirty="0">
                <a:solidFill>
                  <a:schemeClr val="dk1"/>
                </a:solidFill>
                <a:latin typeface="Meiryo"/>
                <a:ea typeface="Meiryo"/>
                <a:cs typeface="Meiryo"/>
                <a:sym typeface="Meiryo"/>
              </a:rPr>
              <a:t>（記述式</a:t>
            </a:r>
            <a:r>
              <a:rPr lang="en-US" altLang="ja-JP" sz="1200" dirty="0">
                <a:solidFill>
                  <a:schemeClr val="dk1"/>
                </a:solidFill>
                <a:latin typeface="Meiryo"/>
                <a:ea typeface="Meiryo"/>
                <a:cs typeface="Meiryo"/>
                <a:sym typeface="Meiryo"/>
              </a:rPr>
              <a:t>※</a:t>
            </a:r>
            <a:r>
              <a:rPr lang="ja-JP" altLang="en-US" sz="1200" dirty="0">
                <a:solidFill>
                  <a:schemeClr val="dk1"/>
                </a:solidFill>
                <a:latin typeface="Meiryo"/>
                <a:ea typeface="Meiryo"/>
                <a:cs typeface="Meiryo"/>
                <a:sym typeface="Meiryo"/>
              </a:rPr>
              <a:t>ドクターメイトスタッフにて要約）</a:t>
            </a:r>
            <a:endParaRPr sz="1475" dirty="0">
              <a:solidFill>
                <a:schemeClr val="dk1"/>
              </a:solidFill>
            </a:endParaRPr>
          </a:p>
          <a:p>
            <a:pPr marL="0" lvl="0" indent="0" algn="l" rtl="0">
              <a:lnSpc>
                <a:spcPct val="95000"/>
              </a:lnSpc>
              <a:spcBef>
                <a:spcPts val="0"/>
              </a:spcBef>
              <a:spcAft>
                <a:spcPts val="0"/>
              </a:spcAft>
              <a:buSzPts val="275"/>
              <a:buNone/>
            </a:pPr>
            <a:endParaRPr sz="1475" dirty="0">
              <a:solidFill>
                <a:schemeClr val="dk1"/>
              </a:solidFill>
            </a:endParaRPr>
          </a:p>
        </p:txBody>
      </p:sp>
      <p:pic>
        <p:nvPicPr>
          <p:cNvPr id="191" name="Google Shape;191;p28"/>
          <p:cNvPicPr preferRelativeResize="0"/>
          <p:nvPr/>
        </p:nvPicPr>
        <p:blipFill>
          <a:blip r:embed="rId4">
            <a:alphaModFix/>
          </a:blip>
          <a:stretch>
            <a:fillRect/>
          </a:stretch>
        </p:blipFill>
        <p:spPr>
          <a:xfrm>
            <a:off x="1180322" y="997462"/>
            <a:ext cx="6783355" cy="407001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9"/>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 sz="1355" b="1" dirty="0">
                <a:latin typeface="Meiryo"/>
                <a:ea typeface="Meiryo"/>
                <a:cs typeface="Meiryo"/>
                <a:sym typeface="Meiryo"/>
              </a:rPr>
              <a:t>【施設管理者の方に伺います】コロナ感染症から回復した要介護者を受け入れた</a:t>
            </a:r>
            <a:endParaRPr sz="1355" b="1" dirty="0">
              <a:latin typeface="Meiryo"/>
              <a:ea typeface="Meiryo"/>
              <a:cs typeface="Meiryo"/>
              <a:sym typeface="Meiryo"/>
            </a:endParaRPr>
          </a:p>
          <a:p>
            <a:pPr marL="0" lvl="0" indent="0" algn="l" rtl="0">
              <a:spcBef>
                <a:spcPts val="0"/>
              </a:spcBef>
              <a:spcAft>
                <a:spcPts val="0"/>
              </a:spcAft>
              <a:buNone/>
            </a:pPr>
            <a:r>
              <a:rPr lang="ja" sz="1355" b="1" dirty="0">
                <a:latin typeface="Meiryo"/>
                <a:ea typeface="Meiryo"/>
                <a:cs typeface="Meiryo"/>
                <a:sym typeface="Meiryo"/>
              </a:rPr>
              <a:t>　　　　　　　　　場合、介護報酬を1日あたり5000円上乗せする(最大30日)と発表がありました</a:t>
            </a:r>
            <a:endParaRPr sz="1355" b="1" dirty="0">
              <a:latin typeface="Meiryo"/>
              <a:ea typeface="Meiryo"/>
              <a:cs typeface="Meiryo"/>
              <a:sym typeface="Meiryo"/>
            </a:endParaRPr>
          </a:p>
          <a:p>
            <a:pPr marL="0" lvl="0" indent="0" algn="l" rtl="0">
              <a:spcBef>
                <a:spcPts val="0"/>
              </a:spcBef>
              <a:spcAft>
                <a:spcPts val="0"/>
              </a:spcAft>
              <a:buNone/>
            </a:pPr>
            <a:r>
              <a:rPr lang="ja" sz="1355" b="1" dirty="0">
                <a:latin typeface="Meiryo"/>
                <a:ea typeface="Meiryo"/>
                <a:cs typeface="Meiryo"/>
                <a:sym typeface="Meiryo"/>
              </a:rPr>
              <a:t>　　　　　　　　　が、貴施設での現時点でのお考えを教えてください</a:t>
            </a:r>
            <a:endParaRPr sz="1355" b="1" dirty="0">
              <a:latin typeface="Meiryo"/>
              <a:ea typeface="Meiryo"/>
              <a:cs typeface="Meiryo"/>
              <a:sym typeface="Meiryo"/>
            </a:endParaRPr>
          </a:p>
        </p:txBody>
      </p:sp>
      <p:pic>
        <p:nvPicPr>
          <p:cNvPr id="198" name="Google Shape;198;p29"/>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99" name="Google Shape;199;p29"/>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200" name="Google Shape;200;p29"/>
          <p:cNvPicPr preferRelativeResize="0"/>
          <p:nvPr/>
        </p:nvPicPr>
        <p:blipFill>
          <a:blip r:embed="rId4">
            <a:alphaModFix/>
          </a:blip>
          <a:stretch>
            <a:fillRect/>
          </a:stretch>
        </p:blipFill>
        <p:spPr>
          <a:xfrm>
            <a:off x="1185920" y="1004147"/>
            <a:ext cx="6772160" cy="406332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0"/>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latin typeface="Meiryo"/>
                <a:ea typeface="Meiryo"/>
                <a:cs typeface="Meiryo"/>
                <a:sym typeface="Meiryo"/>
              </a:rPr>
              <a:t>■（補足資料）アンケート回答者について</a:t>
            </a:r>
            <a:endParaRPr>
              <a:latin typeface="Meiryo"/>
              <a:ea typeface="Meiryo"/>
              <a:cs typeface="Meiryo"/>
              <a:sym typeface="Meiryo"/>
            </a:endParaRPr>
          </a:p>
        </p:txBody>
      </p:sp>
      <p:sp>
        <p:nvSpPr>
          <p:cNvPr id="206" name="Google Shape;206;p30"/>
          <p:cNvSpPr txBox="1">
            <a:spLocks noGrp="1"/>
          </p:cNvSpPr>
          <p:nvPr>
            <p:ph type="body" idx="1"/>
          </p:nvPr>
        </p:nvSpPr>
        <p:spPr>
          <a:xfrm>
            <a:off x="83100" y="523200"/>
            <a:ext cx="8905500" cy="45399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＜アンケート回答者属性＞</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475">
              <a:solidFill>
                <a:schemeClr val="dk1"/>
              </a:solidFill>
            </a:endParaRPr>
          </a:p>
        </p:txBody>
      </p:sp>
      <p:pic>
        <p:nvPicPr>
          <p:cNvPr id="207" name="Google Shape;207;p30"/>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208" name="Google Shape;208;p30"/>
          <p:cNvPicPr preferRelativeResize="0"/>
          <p:nvPr/>
        </p:nvPicPr>
        <p:blipFill>
          <a:blip r:embed="rId4">
            <a:alphaModFix/>
          </a:blip>
          <a:stretch>
            <a:fillRect/>
          </a:stretch>
        </p:blipFill>
        <p:spPr>
          <a:xfrm>
            <a:off x="341575" y="1076700"/>
            <a:ext cx="1702950" cy="4015500"/>
          </a:xfrm>
          <a:prstGeom prst="rect">
            <a:avLst/>
          </a:prstGeom>
          <a:noFill/>
          <a:ln>
            <a:noFill/>
          </a:ln>
        </p:spPr>
      </p:pic>
      <p:pic>
        <p:nvPicPr>
          <p:cNvPr id="209" name="Google Shape;209;p30"/>
          <p:cNvPicPr preferRelativeResize="0"/>
          <p:nvPr/>
        </p:nvPicPr>
        <p:blipFill>
          <a:blip r:embed="rId5">
            <a:alphaModFix/>
          </a:blip>
          <a:stretch>
            <a:fillRect/>
          </a:stretch>
        </p:blipFill>
        <p:spPr>
          <a:xfrm>
            <a:off x="2336449" y="1076700"/>
            <a:ext cx="1458475" cy="2026145"/>
          </a:xfrm>
          <a:prstGeom prst="rect">
            <a:avLst/>
          </a:prstGeom>
          <a:noFill/>
          <a:ln>
            <a:noFill/>
          </a:ln>
        </p:spPr>
      </p:pic>
      <p:pic>
        <p:nvPicPr>
          <p:cNvPr id="210" name="Google Shape;210;p30"/>
          <p:cNvPicPr preferRelativeResize="0"/>
          <p:nvPr/>
        </p:nvPicPr>
        <p:blipFill>
          <a:blip r:embed="rId6">
            <a:alphaModFix/>
          </a:blip>
          <a:stretch>
            <a:fillRect/>
          </a:stretch>
        </p:blipFill>
        <p:spPr>
          <a:xfrm>
            <a:off x="4086850" y="1076700"/>
            <a:ext cx="1590675" cy="1638050"/>
          </a:xfrm>
          <a:prstGeom prst="rect">
            <a:avLst/>
          </a:prstGeom>
          <a:noFill/>
          <a:ln>
            <a:noFill/>
          </a:ln>
        </p:spPr>
      </p:pic>
      <p:pic>
        <p:nvPicPr>
          <p:cNvPr id="211" name="Google Shape;211;p30"/>
          <p:cNvPicPr preferRelativeResize="0"/>
          <p:nvPr/>
        </p:nvPicPr>
        <p:blipFill>
          <a:blip r:embed="rId7">
            <a:alphaModFix/>
          </a:blip>
          <a:stretch>
            <a:fillRect/>
          </a:stretch>
        </p:blipFill>
        <p:spPr>
          <a:xfrm>
            <a:off x="5969446" y="1076696"/>
            <a:ext cx="1295175" cy="1241500"/>
          </a:xfrm>
          <a:prstGeom prst="rect">
            <a:avLst/>
          </a:prstGeom>
          <a:noFill/>
          <a:ln>
            <a:noFill/>
          </a:ln>
        </p:spPr>
      </p:pic>
      <p:pic>
        <p:nvPicPr>
          <p:cNvPr id="212" name="Google Shape;212;p30"/>
          <p:cNvPicPr preferRelativeResize="0"/>
          <p:nvPr/>
        </p:nvPicPr>
        <p:blipFill>
          <a:blip r:embed="rId8">
            <a:alphaModFix/>
          </a:blip>
          <a:stretch>
            <a:fillRect/>
          </a:stretch>
        </p:blipFill>
        <p:spPr>
          <a:xfrm>
            <a:off x="7556548" y="1076698"/>
            <a:ext cx="1051700" cy="497300"/>
          </a:xfrm>
          <a:prstGeom prst="rect">
            <a:avLst/>
          </a:prstGeom>
          <a:noFill/>
          <a:ln>
            <a:noFill/>
          </a:ln>
        </p:spPr>
      </p:pic>
      <p:sp>
        <p:nvSpPr>
          <p:cNvPr id="213" name="Google Shape;213;p30"/>
          <p:cNvSpPr txBox="1"/>
          <p:nvPr/>
        </p:nvSpPr>
        <p:spPr>
          <a:xfrm>
            <a:off x="208200" y="802250"/>
            <a:ext cx="18927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900" b="1">
                <a:latin typeface="Meiryo"/>
                <a:ea typeface="Meiryo"/>
                <a:cs typeface="Meiryo"/>
                <a:sym typeface="Meiryo"/>
              </a:rPr>
              <a:t>■管理者/事務部門　　　 158名</a:t>
            </a:r>
            <a:endParaRPr sz="900" b="1">
              <a:latin typeface="Meiryo"/>
              <a:ea typeface="Meiryo"/>
              <a:cs typeface="Meiryo"/>
              <a:sym typeface="Meiryo"/>
            </a:endParaRPr>
          </a:p>
        </p:txBody>
      </p:sp>
      <p:sp>
        <p:nvSpPr>
          <p:cNvPr id="214" name="Google Shape;214;p30"/>
          <p:cNvSpPr txBox="1"/>
          <p:nvPr/>
        </p:nvSpPr>
        <p:spPr>
          <a:xfrm>
            <a:off x="2236788" y="802250"/>
            <a:ext cx="16578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900" b="1">
                <a:latin typeface="Meiryo"/>
                <a:ea typeface="Meiryo"/>
                <a:cs typeface="Meiryo"/>
                <a:sym typeface="Meiryo"/>
              </a:rPr>
              <a:t>■看護部門　　　 　  27名</a:t>
            </a:r>
            <a:endParaRPr sz="900" b="1">
              <a:latin typeface="Meiryo"/>
              <a:ea typeface="Meiryo"/>
              <a:cs typeface="Meiryo"/>
              <a:sym typeface="Meiryo"/>
            </a:endParaRPr>
          </a:p>
        </p:txBody>
      </p:sp>
      <p:sp>
        <p:nvSpPr>
          <p:cNvPr id="215" name="Google Shape;215;p30"/>
          <p:cNvSpPr txBox="1"/>
          <p:nvPr/>
        </p:nvSpPr>
        <p:spPr>
          <a:xfrm>
            <a:off x="3999825" y="802250"/>
            <a:ext cx="1755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900" b="1">
                <a:latin typeface="Meiryo"/>
                <a:ea typeface="Meiryo"/>
                <a:cs typeface="Meiryo"/>
                <a:sym typeface="Meiryo"/>
              </a:rPr>
              <a:t>■介護部門　　　 　　  27名</a:t>
            </a:r>
            <a:endParaRPr sz="900" b="1">
              <a:latin typeface="Meiryo"/>
              <a:ea typeface="Meiryo"/>
              <a:cs typeface="Meiryo"/>
              <a:sym typeface="Meiryo"/>
            </a:endParaRPr>
          </a:p>
        </p:txBody>
      </p:sp>
      <p:sp>
        <p:nvSpPr>
          <p:cNvPr id="216" name="Google Shape;216;p30"/>
          <p:cNvSpPr txBox="1"/>
          <p:nvPr/>
        </p:nvSpPr>
        <p:spPr>
          <a:xfrm>
            <a:off x="5884425" y="802250"/>
            <a:ext cx="1446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900" b="1">
                <a:latin typeface="Meiryo"/>
                <a:ea typeface="Meiryo"/>
                <a:cs typeface="Meiryo"/>
                <a:sym typeface="Meiryo"/>
              </a:rPr>
              <a:t>■相談員部門　　  22名</a:t>
            </a:r>
            <a:endParaRPr sz="900" b="1">
              <a:latin typeface="Meiryo"/>
              <a:ea typeface="Meiryo"/>
              <a:cs typeface="Meiryo"/>
              <a:sym typeface="Meiryo"/>
            </a:endParaRPr>
          </a:p>
        </p:txBody>
      </p:sp>
      <p:sp>
        <p:nvSpPr>
          <p:cNvPr id="217" name="Google Shape;217;p30"/>
          <p:cNvSpPr txBox="1"/>
          <p:nvPr/>
        </p:nvSpPr>
        <p:spPr>
          <a:xfrm>
            <a:off x="7461425" y="802250"/>
            <a:ext cx="1446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900" b="1">
                <a:latin typeface="Meiryo"/>
                <a:ea typeface="Meiryo"/>
                <a:cs typeface="Meiryo"/>
                <a:sym typeface="Meiryo"/>
              </a:rPr>
              <a:t>■その他　　   9名</a:t>
            </a:r>
            <a:endParaRPr sz="900" b="1">
              <a:latin typeface="Meiryo"/>
              <a:ea typeface="Meiryo"/>
              <a:cs typeface="Meiryo"/>
              <a:sym typeface="Meiry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latin typeface="Meiryo"/>
                <a:ea typeface="Meiryo"/>
                <a:cs typeface="Meiryo"/>
                <a:sym typeface="Meiryo"/>
              </a:rPr>
              <a:t>■セミナー概要</a:t>
            </a:r>
            <a:endParaRPr>
              <a:latin typeface="Meiryo"/>
              <a:ea typeface="Meiryo"/>
              <a:cs typeface="Meiryo"/>
              <a:sym typeface="Meiryo"/>
            </a:endParaRPr>
          </a:p>
        </p:txBody>
      </p:sp>
      <p:sp>
        <p:nvSpPr>
          <p:cNvPr id="63" name="Google Shape;63;p14"/>
          <p:cNvSpPr txBox="1">
            <a:spLocks noGrp="1"/>
          </p:cNvSpPr>
          <p:nvPr>
            <p:ph type="body" idx="1"/>
          </p:nvPr>
        </p:nvSpPr>
        <p:spPr>
          <a:xfrm>
            <a:off x="83100" y="796875"/>
            <a:ext cx="8905500" cy="4266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【開催日時】</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Clr>
                <a:schemeClr val="dk1"/>
              </a:buClr>
              <a:buSzPts val="275"/>
              <a:buFont typeface="Arial"/>
              <a:buNone/>
            </a:pPr>
            <a:r>
              <a:rPr lang="ja" sz="1200">
                <a:solidFill>
                  <a:schemeClr val="dk1"/>
                </a:solidFill>
                <a:latin typeface="Meiryo"/>
                <a:ea typeface="Meiryo"/>
                <a:cs typeface="Meiryo"/>
                <a:sym typeface="Meiryo"/>
              </a:rPr>
              <a:t>令和3年2月２5日（木）午後3時～午後４時まで</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Clr>
                <a:schemeClr val="dk1"/>
              </a:buClr>
              <a:buSzPts val="275"/>
              <a:buFont typeface="Arial"/>
              <a:buNone/>
            </a:pPr>
            <a:r>
              <a:rPr lang="ja" sz="1200">
                <a:solidFill>
                  <a:schemeClr val="dk1"/>
                </a:solidFill>
                <a:latin typeface="Meiryo"/>
                <a:ea typeface="Meiryo"/>
                <a:cs typeface="Meiryo"/>
                <a:sym typeface="Meiryo"/>
              </a:rPr>
              <a:t>【参加費】</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無料</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Clr>
                <a:schemeClr val="dk1"/>
              </a:buClr>
              <a:buSzPts val="275"/>
              <a:buFont typeface="Arial"/>
              <a:buNone/>
            </a:pPr>
            <a:r>
              <a:rPr lang="ja" sz="1200">
                <a:solidFill>
                  <a:schemeClr val="dk1"/>
                </a:solidFill>
                <a:latin typeface="Meiryo"/>
                <a:ea typeface="Meiryo"/>
                <a:cs typeface="Meiryo"/>
                <a:sym typeface="Meiryo"/>
              </a:rPr>
              <a:t>【形式】</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オンライン（ZOOM）による開催</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Clr>
                <a:schemeClr val="dk1"/>
              </a:buClr>
              <a:buSzPts val="275"/>
              <a:buFont typeface="Arial"/>
              <a:buNone/>
            </a:pPr>
            <a:r>
              <a:rPr lang="ja" sz="1200">
                <a:solidFill>
                  <a:schemeClr val="dk1"/>
                </a:solidFill>
                <a:latin typeface="Meiryo"/>
                <a:ea typeface="Meiryo"/>
                <a:cs typeface="Meiryo"/>
                <a:sym typeface="Meiryo"/>
              </a:rPr>
              <a:t>【対象者】</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介護事業所の管理者・運営担当者</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spcBef>
                <a:spcPts val="0"/>
              </a:spcBef>
              <a:spcAft>
                <a:spcPts val="0"/>
              </a:spcAft>
              <a:buClr>
                <a:schemeClr val="dk1"/>
              </a:buClr>
              <a:buSzPts val="1100"/>
              <a:buFont typeface="Arial"/>
              <a:buNone/>
            </a:pPr>
            <a:r>
              <a:rPr lang="ja" sz="1200">
                <a:solidFill>
                  <a:schemeClr val="dk1"/>
                </a:solidFill>
                <a:latin typeface="Meiryo"/>
                <a:ea typeface="Meiryo"/>
                <a:cs typeface="Meiryo"/>
                <a:sym typeface="Meiryo"/>
              </a:rPr>
              <a:t>【トークテーマと担当講師】</a:t>
            </a:r>
            <a:endParaRPr sz="1200">
              <a:solidFill>
                <a:schemeClr val="dk1"/>
              </a:solidFill>
              <a:latin typeface="Meiryo"/>
              <a:ea typeface="Meiryo"/>
              <a:cs typeface="Meiryo"/>
              <a:sym typeface="Meiryo"/>
            </a:endParaRPr>
          </a:p>
          <a:p>
            <a:pPr marL="0" lvl="0" indent="0" algn="l" rtl="0">
              <a:spcBef>
                <a:spcPts val="0"/>
              </a:spcBef>
              <a:spcAft>
                <a:spcPts val="0"/>
              </a:spcAft>
              <a:buClr>
                <a:schemeClr val="dk1"/>
              </a:buClr>
              <a:buSzPts val="1100"/>
              <a:buFont typeface="Arial"/>
              <a:buNone/>
            </a:pPr>
            <a:r>
              <a:rPr lang="ja" sz="1200">
                <a:solidFill>
                  <a:schemeClr val="dk1"/>
                </a:solidFill>
                <a:latin typeface="Meiryo"/>
                <a:ea typeface="Meiryo"/>
                <a:cs typeface="Meiryo"/>
                <a:sym typeface="Meiryo"/>
              </a:rPr>
              <a:t>・第1部（メイン）</a:t>
            </a:r>
            <a:endParaRPr sz="1200">
              <a:solidFill>
                <a:schemeClr val="dk1"/>
              </a:solidFill>
              <a:latin typeface="Meiryo"/>
              <a:ea typeface="Meiryo"/>
              <a:cs typeface="Meiryo"/>
              <a:sym typeface="Meiryo"/>
            </a:endParaRPr>
          </a:p>
          <a:p>
            <a:pPr marL="0" lvl="0" indent="0" algn="l" rtl="0">
              <a:spcBef>
                <a:spcPts val="0"/>
              </a:spcBef>
              <a:spcAft>
                <a:spcPts val="0"/>
              </a:spcAft>
              <a:buClr>
                <a:schemeClr val="dk1"/>
              </a:buClr>
              <a:buSzPts val="1100"/>
              <a:buFont typeface="Arial"/>
              <a:buNone/>
            </a:pPr>
            <a:r>
              <a:rPr lang="ja" sz="1200">
                <a:solidFill>
                  <a:schemeClr val="dk1"/>
                </a:solidFill>
                <a:latin typeface="Meiryo"/>
                <a:ea typeface="Meiryo"/>
                <a:cs typeface="Meiryo"/>
                <a:sym typeface="Meiryo"/>
              </a:rPr>
              <a:t>「クラスター発生施設に聞く！現場のコロナ対応本音トークセッション」</a:t>
            </a:r>
            <a:endParaRPr sz="1200">
              <a:solidFill>
                <a:schemeClr val="dk1"/>
              </a:solidFill>
              <a:latin typeface="Meiryo"/>
              <a:ea typeface="Meiryo"/>
              <a:cs typeface="Meiryo"/>
              <a:sym typeface="Meiryo"/>
            </a:endParaRPr>
          </a:p>
          <a:p>
            <a:pPr marL="0" lvl="0" indent="0" algn="l" rtl="0">
              <a:spcBef>
                <a:spcPts val="0"/>
              </a:spcBef>
              <a:spcAft>
                <a:spcPts val="0"/>
              </a:spcAft>
              <a:buClr>
                <a:schemeClr val="dk1"/>
              </a:buClr>
              <a:buSzPts val="1100"/>
              <a:buFont typeface="Arial"/>
              <a:buNone/>
            </a:pPr>
            <a:r>
              <a:rPr lang="ja" sz="1200">
                <a:solidFill>
                  <a:schemeClr val="dk1"/>
                </a:solidFill>
                <a:latin typeface="Meiryo"/>
                <a:ea typeface="Meiryo"/>
                <a:cs typeface="Meiryo"/>
                <a:sym typeface="Meiryo"/>
              </a:rPr>
              <a:t>特別養護老人ホーム 橋場すみれ園：副施設長 様</a:t>
            </a:r>
            <a:endParaRPr sz="1200">
              <a:solidFill>
                <a:schemeClr val="dk1"/>
              </a:solidFill>
              <a:latin typeface="Meiryo"/>
              <a:ea typeface="Meiryo"/>
              <a:cs typeface="Meiryo"/>
              <a:sym typeface="Meiryo"/>
            </a:endParaRPr>
          </a:p>
          <a:p>
            <a:pPr marL="0" lvl="0" indent="0" algn="l" rtl="0">
              <a:spcBef>
                <a:spcPts val="0"/>
              </a:spcBef>
              <a:spcAft>
                <a:spcPts val="0"/>
              </a:spcAft>
              <a:buSzPts val="1100"/>
              <a:buNone/>
            </a:pPr>
            <a:r>
              <a:rPr lang="ja" sz="1200">
                <a:solidFill>
                  <a:schemeClr val="dk1"/>
                </a:solidFill>
                <a:latin typeface="Meiryo"/>
                <a:ea typeface="Meiryo"/>
                <a:cs typeface="Meiryo"/>
                <a:sym typeface="Meiryo"/>
              </a:rPr>
              <a:t>ドクターメイト株式会社：代表取締役・皮膚科医　青柳先生</a:t>
            </a:r>
            <a:endParaRPr sz="1200">
              <a:solidFill>
                <a:schemeClr val="dk1"/>
              </a:solidFill>
              <a:latin typeface="Meiryo"/>
              <a:ea typeface="Meiryo"/>
              <a:cs typeface="Meiryo"/>
              <a:sym typeface="Meiryo"/>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Meiryo"/>
              <a:ea typeface="Meiryo"/>
              <a:cs typeface="Meiryo"/>
              <a:sym typeface="Meiryo"/>
            </a:endParaRPr>
          </a:p>
          <a:p>
            <a:pPr marL="0" lvl="0" indent="0" algn="l" rtl="0">
              <a:spcBef>
                <a:spcPts val="0"/>
              </a:spcBef>
              <a:spcAft>
                <a:spcPts val="0"/>
              </a:spcAft>
              <a:buClr>
                <a:schemeClr val="dk1"/>
              </a:buClr>
              <a:buSzPts val="1100"/>
              <a:buFont typeface="Arial"/>
              <a:buNone/>
            </a:pPr>
            <a:r>
              <a:rPr lang="ja" sz="1200">
                <a:solidFill>
                  <a:schemeClr val="dk1"/>
                </a:solidFill>
                <a:latin typeface="Meiryo"/>
                <a:ea typeface="Meiryo"/>
                <a:cs typeface="Meiryo"/>
                <a:sym typeface="Meiryo"/>
              </a:rPr>
              <a:t>・第2部</a:t>
            </a:r>
            <a:endParaRPr sz="1200">
              <a:solidFill>
                <a:schemeClr val="dk1"/>
              </a:solidFill>
              <a:latin typeface="Meiryo"/>
              <a:ea typeface="Meiryo"/>
              <a:cs typeface="Meiryo"/>
              <a:sym typeface="Meiryo"/>
            </a:endParaRPr>
          </a:p>
          <a:p>
            <a:pPr marL="0" lvl="0" indent="0" algn="l" rtl="0">
              <a:spcBef>
                <a:spcPts val="0"/>
              </a:spcBef>
              <a:spcAft>
                <a:spcPts val="0"/>
              </a:spcAft>
              <a:buClr>
                <a:schemeClr val="dk1"/>
              </a:buClr>
              <a:buSzPts val="1100"/>
              <a:buFont typeface="Arial"/>
              <a:buNone/>
            </a:pPr>
            <a:r>
              <a:rPr lang="ja" sz="1200">
                <a:solidFill>
                  <a:schemeClr val="dk1"/>
                </a:solidFill>
                <a:latin typeface="Meiryo"/>
                <a:ea typeface="Meiryo"/>
                <a:cs typeface="Meiryo"/>
                <a:sym typeface="Meiryo"/>
              </a:rPr>
              <a:t>「ワクチンについての今後の展望」</a:t>
            </a:r>
            <a:endParaRPr sz="1200">
              <a:solidFill>
                <a:schemeClr val="dk1"/>
              </a:solidFill>
              <a:latin typeface="Meiryo"/>
              <a:ea typeface="Meiryo"/>
              <a:cs typeface="Meiryo"/>
              <a:sym typeface="Meiryo"/>
            </a:endParaRPr>
          </a:p>
          <a:p>
            <a:pPr marL="0" lvl="0" indent="0" algn="l" rtl="0">
              <a:spcBef>
                <a:spcPts val="0"/>
              </a:spcBef>
              <a:spcAft>
                <a:spcPts val="0"/>
              </a:spcAft>
              <a:buSzPts val="1100"/>
              <a:buNone/>
            </a:pPr>
            <a:r>
              <a:rPr lang="ja" sz="1200">
                <a:solidFill>
                  <a:schemeClr val="dk1"/>
                </a:solidFill>
                <a:latin typeface="Meiryo"/>
                <a:ea typeface="Meiryo"/>
                <a:cs typeface="Meiryo"/>
                <a:sym typeface="Meiryo"/>
              </a:rPr>
              <a:t>株式会社ドクターメイト：執行役員／銀座有楽町内科 内科院長 山村先生</a:t>
            </a:r>
            <a:endParaRPr sz="1200">
              <a:solidFill>
                <a:schemeClr val="dk1"/>
              </a:solidFill>
              <a:latin typeface="Meiryo"/>
              <a:ea typeface="Meiryo"/>
              <a:cs typeface="Meiryo"/>
              <a:sym typeface="Meiryo"/>
            </a:endParaRPr>
          </a:p>
          <a:p>
            <a:pPr marL="0" lvl="0" indent="0" algn="l" rtl="0">
              <a:lnSpc>
                <a:spcPct val="100000"/>
              </a:lnSpc>
              <a:spcBef>
                <a:spcPts val="0"/>
              </a:spcBef>
              <a:spcAft>
                <a:spcPts val="0"/>
              </a:spcAft>
              <a:buSzPts val="1100"/>
              <a:buNone/>
            </a:pPr>
            <a:endParaRPr sz="1200">
              <a:solidFill>
                <a:schemeClr val="dk1"/>
              </a:solidFill>
              <a:latin typeface="Meiryo"/>
              <a:ea typeface="Meiryo"/>
              <a:cs typeface="Meiryo"/>
              <a:sym typeface="Meiryo"/>
            </a:endParaRPr>
          </a:p>
          <a:p>
            <a:pPr marL="0" lvl="0" indent="0" algn="l" rtl="0">
              <a:spcBef>
                <a:spcPts val="0"/>
              </a:spcBef>
              <a:spcAft>
                <a:spcPts val="0"/>
              </a:spcAft>
              <a:buClr>
                <a:schemeClr val="dk1"/>
              </a:buClr>
              <a:buSzPts val="1100"/>
              <a:buFont typeface="Arial"/>
              <a:buNone/>
            </a:pPr>
            <a:r>
              <a:rPr lang="ja" sz="1200">
                <a:solidFill>
                  <a:schemeClr val="dk1"/>
                </a:solidFill>
                <a:latin typeface="Meiryo"/>
                <a:ea typeface="Meiryo"/>
                <a:cs typeface="Meiryo"/>
                <a:sym typeface="Meiryo"/>
              </a:rPr>
              <a:t>・第3部</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質疑応答　</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475">
              <a:solidFill>
                <a:schemeClr val="dk1"/>
              </a:solidFill>
            </a:endParaRPr>
          </a:p>
          <a:p>
            <a:pPr marL="0" lvl="0" indent="0" algn="l" rtl="0">
              <a:lnSpc>
                <a:spcPct val="95000"/>
              </a:lnSpc>
              <a:spcBef>
                <a:spcPts val="0"/>
              </a:spcBef>
              <a:spcAft>
                <a:spcPts val="0"/>
              </a:spcAft>
              <a:buSzPts val="275"/>
              <a:buNone/>
            </a:pPr>
            <a:endParaRPr sz="1475">
              <a:solidFill>
                <a:schemeClr val="dk1"/>
              </a:solidFill>
            </a:endParaRPr>
          </a:p>
          <a:p>
            <a:pPr marL="0" lvl="0" indent="0" algn="l" rtl="0">
              <a:lnSpc>
                <a:spcPct val="95000"/>
              </a:lnSpc>
              <a:spcBef>
                <a:spcPts val="0"/>
              </a:spcBef>
              <a:spcAft>
                <a:spcPts val="0"/>
              </a:spcAft>
              <a:buSzPts val="275"/>
              <a:buNone/>
            </a:pPr>
            <a:endParaRPr sz="1475">
              <a:solidFill>
                <a:schemeClr val="dk1"/>
              </a:solidFill>
            </a:endParaRPr>
          </a:p>
          <a:p>
            <a:pPr marL="0" lvl="0" indent="0" algn="l" rtl="0">
              <a:lnSpc>
                <a:spcPct val="95000"/>
              </a:lnSpc>
              <a:spcBef>
                <a:spcPts val="0"/>
              </a:spcBef>
              <a:spcAft>
                <a:spcPts val="0"/>
              </a:spcAft>
              <a:buSzPts val="275"/>
              <a:buNone/>
            </a:pPr>
            <a:endParaRPr sz="1475">
              <a:solidFill>
                <a:schemeClr val="dk1"/>
              </a:solidFill>
            </a:endParaRPr>
          </a:p>
        </p:txBody>
      </p:sp>
      <p:pic>
        <p:nvPicPr>
          <p:cNvPr id="64" name="Google Shape;64;p14"/>
          <p:cNvPicPr preferRelativeResize="0"/>
          <p:nvPr/>
        </p:nvPicPr>
        <p:blipFill>
          <a:blip r:embed="rId3">
            <a:alphaModFix/>
          </a:blip>
          <a:stretch>
            <a:fillRect/>
          </a:stretch>
        </p:blipFill>
        <p:spPr>
          <a:xfrm>
            <a:off x="7330733" y="76025"/>
            <a:ext cx="1657740" cy="369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latin typeface="Meiryo"/>
                <a:ea typeface="Meiryo"/>
                <a:cs typeface="Meiryo"/>
                <a:sym typeface="Meiryo"/>
              </a:rPr>
              <a:t>■アンケート回答者について</a:t>
            </a:r>
            <a:endParaRPr>
              <a:latin typeface="Meiryo"/>
              <a:ea typeface="Meiryo"/>
              <a:cs typeface="Meiryo"/>
              <a:sym typeface="Meiryo"/>
            </a:endParaRPr>
          </a:p>
        </p:txBody>
      </p:sp>
      <p:sp>
        <p:nvSpPr>
          <p:cNvPr id="70" name="Google Shape;70;p15"/>
          <p:cNvSpPr txBox="1">
            <a:spLocks noGrp="1"/>
          </p:cNvSpPr>
          <p:nvPr>
            <p:ph type="body" idx="1"/>
          </p:nvPr>
        </p:nvSpPr>
        <p:spPr>
          <a:xfrm>
            <a:off x="83100" y="796875"/>
            <a:ext cx="8905500" cy="4266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セミナー申し込み総数：４３３名</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アンケート回答者総数：２４４名（回答率56％）</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　　　　　　　　　　　　└契約中施設：19名</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　　　　　　　　　　　　└未契約施設：225名</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＜アンケート回答者属性＞・・・詳細は補足資料にて</a:t>
            </a:r>
            <a:endParaRPr sz="1200">
              <a:solidFill>
                <a:schemeClr val="dk1"/>
              </a:solidFill>
              <a:latin typeface="Meiryo"/>
              <a:ea typeface="Meiryo"/>
              <a:cs typeface="Meiryo"/>
              <a:sym typeface="Meiryo"/>
            </a:endParaRPr>
          </a:p>
          <a:p>
            <a:pPr marL="0" lvl="0" indent="0" algn="l" rtl="0">
              <a:lnSpc>
                <a:spcPct val="20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施設長など管理部門　　：１５８名</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看護師長など看護部門　：　２７名</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介護福祉士など介護部門：　２７名</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相談員など相談員部門　：　２２名</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r>
              <a:rPr lang="ja" sz="1200">
                <a:solidFill>
                  <a:schemeClr val="dk1"/>
                </a:solidFill>
                <a:latin typeface="Meiryo"/>
                <a:ea typeface="Meiryo"/>
                <a:cs typeface="Meiryo"/>
                <a:sym typeface="Meiryo"/>
              </a:rPr>
              <a:t>その他（不明）　　　　：　　９名</a:t>
            </a: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475">
              <a:solidFill>
                <a:schemeClr val="dk1"/>
              </a:solidFill>
            </a:endParaRPr>
          </a:p>
        </p:txBody>
      </p:sp>
      <p:pic>
        <p:nvPicPr>
          <p:cNvPr id="71" name="Google Shape;71;p15"/>
          <p:cNvPicPr preferRelativeResize="0"/>
          <p:nvPr/>
        </p:nvPicPr>
        <p:blipFill>
          <a:blip r:embed="rId3">
            <a:alphaModFix/>
          </a:blip>
          <a:stretch>
            <a:fillRect/>
          </a:stretch>
        </p:blipFill>
        <p:spPr>
          <a:xfrm>
            <a:off x="7330733" y="76025"/>
            <a:ext cx="1657740" cy="369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228540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ja"/>
              <a:t>～アンケート集計報告～</a:t>
            </a:r>
            <a:endParaRPr/>
          </a:p>
        </p:txBody>
      </p:sp>
      <p:pic>
        <p:nvPicPr>
          <p:cNvPr id="77" name="Google Shape;77;p16"/>
          <p:cNvPicPr preferRelativeResize="0"/>
          <p:nvPr/>
        </p:nvPicPr>
        <p:blipFill>
          <a:blip r:embed="rId3">
            <a:alphaModFix/>
          </a:blip>
          <a:stretch>
            <a:fillRect/>
          </a:stretch>
        </p:blipFill>
        <p:spPr>
          <a:xfrm>
            <a:off x="7330733" y="76025"/>
            <a:ext cx="1657740" cy="369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 sz="1355" b="1" dirty="0">
                <a:latin typeface="Meiryo"/>
                <a:ea typeface="Meiryo"/>
                <a:cs typeface="Meiryo"/>
                <a:sym typeface="Meiryo"/>
              </a:rPr>
              <a:t>コロナ対策については、どこから情報を得て対策を取っていますか？（複数回答可）</a:t>
            </a:r>
            <a:endParaRPr sz="1355" b="1" dirty="0">
              <a:latin typeface="Meiryo"/>
              <a:ea typeface="Meiryo"/>
              <a:cs typeface="Meiryo"/>
              <a:sym typeface="Meiryo"/>
            </a:endParaRPr>
          </a:p>
        </p:txBody>
      </p:sp>
      <p:pic>
        <p:nvPicPr>
          <p:cNvPr id="84" name="Google Shape;84;p17"/>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85" name="Google Shape;85;p17"/>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86" name="Google Shape;86;p17"/>
          <p:cNvPicPr preferRelativeResize="0"/>
          <p:nvPr/>
        </p:nvPicPr>
        <p:blipFill>
          <a:blip r:embed="rId4">
            <a:alphaModFix/>
          </a:blip>
          <a:stretch>
            <a:fillRect/>
          </a:stretch>
        </p:blipFill>
        <p:spPr>
          <a:xfrm>
            <a:off x="83100" y="847416"/>
            <a:ext cx="6318000" cy="3795000"/>
          </a:xfrm>
          <a:prstGeom prst="rect">
            <a:avLst/>
          </a:prstGeom>
          <a:noFill/>
          <a:ln>
            <a:noFill/>
          </a:ln>
        </p:spPr>
      </p:pic>
      <p:pic>
        <p:nvPicPr>
          <p:cNvPr id="87" name="Google Shape;87;p17"/>
          <p:cNvPicPr preferRelativeResize="0"/>
          <p:nvPr/>
        </p:nvPicPr>
        <p:blipFill>
          <a:blip r:embed="rId5">
            <a:alphaModFix/>
          </a:blip>
          <a:stretch>
            <a:fillRect/>
          </a:stretch>
        </p:blipFill>
        <p:spPr>
          <a:xfrm>
            <a:off x="6171500" y="2347891"/>
            <a:ext cx="2897775" cy="2350850"/>
          </a:xfrm>
          <a:prstGeom prst="rect">
            <a:avLst/>
          </a:prstGeom>
          <a:noFill/>
          <a:ln>
            <a:noFill/>
          </a:ln>
        </p:spPr>
      </p:pic>
      <p:sp>
        <p:nvSpPr>
          <p:cNvPr id="88" name="Google Shape;88;p17"/>
          <p:cNvSpPr txBox="1">
            <a:spLocks noGrp="1"/>
          </p:cNvSpPr>
          <p:nvPr>
            <p:ph type="body" idx="1"/>
          </p:nvPr>
        </p:nvSpPr>
        <p:spPr>
          <a:xfrm>
            <a:off x="6102825" y="2074591"/>
            <a:ext cx="2414700" cy="273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ja" sz="1000">
                <a:solidFill>
                  <a:schemeClr val="dk1"/>
                </a:solidFill>
                <a:latin typeface="Meiryo"/>
                <a:ea typeface="Meiryo"/>
                <a:cs typeface="Meiryo"/>
                <a:sym typeface="Meiryo"/>
              </a:rPr>
              <a:t>◎【その他】の詳細</a:t>
            </a:r>
            <a:endParaRPr sz="1000">
              <a:solidFill>
                <a:schemeClr val="dk1"/>
              </a:solidFill>
              <a:latin typeface="Meiryo"/>
              <a:ea typeface="Meiryo"/>
              <a:cs typeface="Meiryo"/>
              <a:sym typeface="Meiryo"/>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a:p>
            <a:pPr marL="0" lvl="0" indent="0" algn="l" rtl="0">
              <a:lnSpc>
                <a:spcPct val="95000"/>
              </a:lnSpc>
              <a:spcBef>
                <a:spcPts val="0"/>
              </a:spcBef>
              <a:spcAft>
                <a:spcPts val="0"/>
              </a:spcAft>
              <a:buSzPts val="275"/>
              <a:buNone/>
            </a:pPr>
            <a:endParaRPr sz="1275">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 sz="1355" b="1" dirty="0">
                <a:latin typeface="Meiryo"/>
                <a:ea typeface="Meiryo"/>
                <a:cs typeface="Meiryo"/>
                <a:sym typeface="Meiryo"/>
              </a:rPr>
              <a:t>コロナ禍において、ご利用者の通院のため医療機関へ同行することは</a:t>
            </a:r>
            <a:endParaRPr sz="1355" b="1" dirty="0">
              <a:latin typeface="Meiryo"/>
              <a:ea typeface="Meiryo"/>
              <a:cs typeface="Meiryo"/>
              <a:sym typeface="Meiryo"/>
            </a:endParaRPr>
          </a:p>
          <a:p>
            <a:pPr marL="0" lvl="0" indent="0" algn="l" rtl="0">
              <a:spcBef>
                <a:spcPts val="0"/>
              </a:spcBef>
              <a:spcAft>
                <a:spcPts val="0"/>
              </a:spcAft>
              <a:buNone/>
            </a:pPr>
            <a:r>
              <a:rPr lang="ja" sz="1355" b="1" dirty="0">
                <a:latin typeface="Meiryo"/>
                <a:ea typeface="Meiryo"/>
                <a:cs typeface="Meiryo"/>
                <a:sym typeface="Meiryo"/>
              </a:rPr>
              <a:t>　　　　　　　感染リスクがあると感じますか？</a:t>
            </a:r>
            <a:endParaRPr sz="1355" b="1" dirty="0">
              <a:latin typeface="Meiryo"/>
              <a:ea typeface="Meiryo"/>
              <a:cs typeface="Meiryo"/>
              <a:sym typeface="Meiryo"/>
            </a:endParaRPr>
          </a:p>
        </p:txBody>
      </p:sp>
      <p:pic>
        <p:nvPicPr>
          <p:cNvPr id="115" name="Google Shape;115;p20"/>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16" name="Google Shape;116;p20"/>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17" name="Google Shape;117;p20"/>
          <p:cNvPicPr preferRelativeResize="0"/>
          <p:nvPr/>
        </p:nvPicPr>
        <p:blipFill>
          <a:blip r:embed="rId4">
            <a:alphaModFix/>
          </a:blip>
          <a:stretch>
            <a:fillRect/>
          </a:stretch>
        </p:blipFill>
        <p:spPr>
          <a:xfrm>
            <a:off x="1138837" y="801287"/>
            <a:ext cx="6990382" cy="419422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1"/>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JP" altLang="en-US" sz="1355" b="1" dirty="0">
                <a:latin typeface="Meiryo"/>
                <a:ea typeface="Meiryo"/>
                <a:cs typeface="Meiryo"/>
                <a:sym typeface="Meiryo"/>
              </a:rPr>
              <a:t>コロナ禍において、遠隔で医師や看護師からアドバイスをもらえるサービスは</a:t>
            </a:r>
            <a:br>
              <a:rPr lang="en-US" altLang="ja-JP" sz="1355" b="1" dirty="0">
                <a:latin typeface="Meiryo"/>
                <a:ea typeface="Meiryo"/>
                <a:cs typeface="Meiryo"/>
                <a:sym typeface="Meiryo"/>
              </a:rPr>
            </a:br>
            <a:r>
              <a:rPr lang="ja-JP" altLang="en-US" sz="1355" b="1" dirty="0">
                <a:latin typeface="Meiryo"/>
                <a:ea typeface="Meiryo"/>
                <a:cs typeface="Meiryo"/>
                <a:sym typeface="Meiryo"/>
              </a:rPr>
              <a:t>　　　　　  有効と思いますか？</a:t>
            </a:r>
            <a:endParaRPr sz="1355" b="1" dirty="0">
              <a:latin typeface="Meiryo"/>
              <a:ea typeface="Meiryo"/>
              <a:cs typeface="Meiryo"/>
              <a:sym typeface="Meiryo"/>
            </a:endParaRPr>
          </a:p>
        </p:txBody>
      </p:sp>
      <p:pic>
        <p:nvPicPr>
          <p:cNvPr id="124" name="Google Shape;124;p21"/>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25" name="Google Shape;125;p21"/>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26" name="Google Shape;126;p21"/>
          <p:cNvPicPr preferRelativeResize="0"/>
          <p:nvPr/>
        </p:nvPicPr>
        <p:blipFill>
          <a:blip r:embed="rId4">
            <a:alphaModFix/>
          </a:blip>
          <a:stretch>
            <a:fillRect/>
          </a:stretch>
        </p:blipFill>
        <p:spPr>
          <a:xfrm>
            <a:off x="975300" y="745219"/>
            <a:ext cx="7193399" cy="432225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2"/>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JP" altLang="en-US" sz="1355" b="1" dirty="0">
                <a:latin typeface="Meiryo"/>
                <a:ea typeface="Meiryo"/>
                <a:cs typeface="Meiryo"/>
                <a:sym typeface="Meiryo"/>
              </a:rPr>
              <a:t>あなたは、コ</a:t>
            </a:r>
            <a:r>
              <a:rPr lang="ja" sz="1355" b="1" dirty="0">
                <a:latin typeface="Meiryo"/>
                <a:ea typeface="Meiryo"/>
                <a:cs typeface="Meiryo"/>
                <a:sym typeface="Meiryo"/>
              </a:rPr>
              <a:t>ロナワクチンを接種したいと思いますか？</a:t>
            </a:r>
            <a:endParaRPr sz="1355" b="1" dirty="0">
              <a:latin typeface="Meiryo"/>
              <a:ea typeface="Meiryo"/>
              <a:cs typeface="Meiryo"/>
              <a:sym typeface="Meiryo"/>
            </a:endParaRPr>
          </a:p>
        </p:txBody>
      </p:sp>
      <p:pic>
        <p:nvPicPr>
          <p:cNvPr id="133" name="Google Shape;133;p22"/>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34" name="Google Shape;134;p22"/>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35" name="Google Shape;135;p22"/>
          <p:cNvPicPr preferRelativeResize="0"/>
          <p:nvPr/>
        </p:nvPicPr>
        <p:blipFill>
          <a:blip r:embed="rId4">
            <a:alphaModFix/>
          </a:blip>
          <a:stretch>
            <a:fillRect/>
          </a:stretch>
        </p:blipFill>
        <p:spPr>
          <a:xfrm>
            <a:off x="860935" y="560525"/>
            <a:ext cx="7422129" cy="44641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83100" y="-12175"/>
            <a:ext cx="719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latin typeface="Meiryo"/>
                <a:ea typeface="Meiryo"/>
                <a:cs typeface="Meiryo"/>
                <a:sym typeface="Meiryo"/>
              </a:rPr>
              <a:t>■Q．</a:t>
            </a:r>
            <a:r>
              <a:rPr lang="ja" sz="1355" b="1" dirty="0">
                <a:latin typeface="Meiryo"/>
                <a:ea typeface="Meiryo"/>
                <a:cs typeface="Meiryo"/>
                <a:sym typeface="Meiryo"/>
              </a:rPr>
              <a:t>他の施設スタッフ、利用者にコロナワクチンの接種を薦めますか？</a:t>
            </a:r>
            <a:endParaRPr sz="1355" b="1" dirty="0">
              <a:latin typeface="Meiryo"/>
              <a:ea typeface="Meiryo"/>
              <a:cs typeface="Meiryo"/>
              <a:sym typeface="Meiryo"/>
            </a:endParaRPr>
          </a:p>
        </p:txBody>
      </p:sp>
      <p:pic>
        <p:nvPicPr>
          <p:cNvPr id="142" name="Google Shape;142;p23"/>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43" name="Google Shape;143;p23"/>
          <p:cNvPicPr preferRelativeResize="0"/>
          <p:nvPr/>
        </p:nvPicPr>
        <p:blipFill>
          <a:blip r:embed="rId3">
            <a:alphaModFix/>
          </a:blip>
          <a:stretch>
            <a:fillRect/>
          </a:stretch>
        </p:blipFill>
        <p:spPr>
          <a:xfrm>
            <a:off x="7330733" y="76025"/>
            <a:ext cx="1657740" cy="369000"/>
          </a:xfrm>
          <a:prstGeom prst="rect">
            <a:avLst/>
          </a:prstGeom>
          <a:noFill/>
          <a:ln>
            <a:noFill/>
          </a:ln>
        </p:spPr>
      </p:pic>
      <p:pic>
        <p:nvPicPr>
          <p:cNvPr id="144" name="Google Shape;144;p23"/>
          <p:cNvPicPr preferRelativeResize="0"/>
          <p:nvPr/>
        </p:nvPicPr>
        <p:blipFill>
          <a:blip r:embed="rId4">
            <a:alphaModFix/>
          </a:blip>
          <a:stretch>
            <a:fillRect/>
          </a:stretch>
        </p:blipFill>
        <p:spPr>
          <a:xfrm>
            <a:off x="879855" y="636900"/>
            <a:ext cx="7384290" cy="443057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789</Words>
  <Application>Microsoft Office PowerPoint</Application>
  <PresentationFormat>画面に合わせる (16:9)</PresentationFormat>
  <Paragraphs>91</Paragraphs>
  <Slides>16</Slides>
  <Notes>16</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16</vt:i4>
      </vt:variant>
    </vt:vector>
  </HeadingPairs>
  <TitlesOfParts>
    <vt:vector size="19" baseType="lpstr">
      <vt:lpstr>Meiryo</vt:lpstr>
      <vt:lpstr>Arial</vt:lpstr>
      <vt:lpstr>Simple Light</vt:lpstr>
      <vt:lpstr>2021年2月25日開催 第2回コロナセミナー</vt:lpstr>
      <vt:lpstr>■セミナー概要</vt:lpstr>
      <vt:lpstr>■アンケート回答者について</vt:lpstr>
      <vt:lpstr>～アンケート集計報告～</vt:lpstr>
      <vt:lpstr>■Q．コロナ対策については、どこから情報を得て対策を取っていますか？（複数回答可）</vt:lpstr>
      <vt:lpstr>■Q．コロナ禍において、ご利用者の通院のため医療機関へ同行することは 　　　　　　　感染リスクがあると感じますか？</vt:lpstr>
      <vt:lpstr>■Q．コロナ禍において、遠隔で医師や看護師からアドバイスをもらえるサービスは 　　　　　  有効と思いますか？</vt:lpstr>
      <vt:lpstr>■Q．あなたは、コロナワクチンを接種したいと思いますか？</vt:lpstr>
      <vt:lpstr>■Q．他の施設スタッフ、利用者にコロナワクチンの接種を薦めますか？</vt:lpstr>
      <vt:lpstr>■Q．コロナワクチン接種について、不安に思う点はありますか？</vt:lpstr>
      <vt:lpstr>■Q‐Ⅱ．【「はい」を選択した方】 　　　　　　　　　　ワクチンについて不安と思うのは、どのような点でしょうか？（複数回答可）</vt:lpstr>
      <vt:lpstr>■Q‐Ⅱ．【「はい」を選択した方】 　　　　　　　　　　ワクチンについて不安と思うのは、どのような点でしょうか？（複数回答可）</vt:lpstr>
      <vt:lpstr>■Q．コロナが収束した後、実現したいことはありますか？（複数回答可）</vt:lpstr>
      <vt:lpstr>■Q．コロナが収束した後、実現したいことはありますか？（複数回答可）</vt:lpstr>
      <vt:lpstr>■Q．【施設管理者の方に伺います】コロナ感染症から回復した要介護者を受け入れた 　　　　　　　　　場合、介護報酬を1日あたり5000円上乗せする(最大30日)と発表がありました 　　　　　　　　　が、貴施設での現時点でのお考えを教えてください</vt:lpstr>
      <vt:lpstr>■（補足資料）アンケート回答者について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2021年2月25日開催 第2回コロナセミナー</dc:title>
  <dc:creator>t-nak</dc:creator>
  <cp:lastModifiedBy>t-nakashima@doctormate.co.jp</cp:lastModifiedBy>
  <cp:revision>3</cp:revision>
  <cp:lastPrinted>2021-03-03T04:25:55Z</cp:lastPrinted>
  <dcterms:modified xsi:type="dcterms:W3CDTF">2021-03-09T23:09:51Z</dcterms:modified>
</cp:coreProperties>
</file>