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 id="2147483684" r:id="rId2"/>
  </p:sldMasterIdLst>
  <p:notesMasterIdLst>
    <p:notesMasterId r:id="rId15"/>
  </p:notesMasterIdLst>
  <p:sldIdLst>
    <p:sldId id="293" r:id="rId3"/>
    <p:sldId id="294" r:id="rId4"/>
    <p:sldId id="295" r:id="rId5"/>
    <p:sldId id="296" r:id="rId6"/>
    <p:sldId id="298" r:id="rId7"/>
    <p:sldId id="307" r:id="rId8"/>
    <p:sldId id="306" r:id="rId9"/>
    <p:sldId id="308" r:id="rId10"/>
    <p:sldId id="303" r:id="rId11"/>
    <p:sldId id="299" r:id="rId12"/>
    <p:sldId id="301" r:id="rId13"/>
    <p:sldId id="302" r:id="rId14"/>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20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157" autoAdjust="0"/>
    <p:restoredTop sz="94764" autoAdjust="0"/>
  </p:normalViewPr>
  <p:slideViewPr>
    <p:cSldViewPr>
      <p:cViewPr varScale="1">
        <p:scale>
          <a:sx n="105" d="100"/>
          <a:sy n="105" d="100"/>
        </p:scale>
        <p:origin x="1452" y="114"/>
      </p:cViewPr>
      <p:guideLst>
        <p:guide orient="horz" pos="2160"/>
        <p:guide pos="2880"/>
      </p:guideLst>
    </p:cSldViewPr>
  </p:slideViewPr>
  <p:outlineViewPr>
    <p:cViewPr>
      <p:scale>
        <a:sx n="33" d="100"/>
        <a:sy n="33" d="100"/>
      </p:scale>
      <p:origin x="12"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0"/>
            <a:ext cx="2949786" cy="496967"/>
          </a:xfrm>
          <a:prstGeom prst="rect">
            <a:avLst/>
          </a:prstGeom>
        </p:spPr>
        <p:txBody>
          <a:bodyPr vert="horz" lIns="91431" tIns="45715" rIns="91431" bIns="45715"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9" y="0"/>
            <a:ext cx="2949786" cy="496967"/>
          </a:xfrm>
          <a:prstGeom prst="rect">
            <a:avLst/>
          </a:prstGeom>
        </p:spPr>
        <p:txBody>
          <a:bodyPr vert="horz" lIns="91431" tIns="45715" rIns="91431" bIns="45715" rtlCol="0"/>
          <a:lstStyle>
            <a:lvl1pPr algn="r">
              <a:defRPr sz="1200"/>
            </a:lvl1pPr>
          </a:lstStyle>
          <a:p>
            <a:fld id="{90C1A1BA-84E3-42A9-9947-44E161CAFAE2}" type="datetimeFigureOut">
              <a:rPr kumimoji="1" lang="ja-JP" altLang="en-US" smtClean="0"/>
              <a:t>2023/6/1</a:t>
            </a:fld>
            <a:endParaRPr kumimoji="1" lang="ja-JP" altLang="en-US"/>
          </a:p>
        </p:txBody>
      </p:sp>
      <p:sp>
        <p:nvSpPr>
          <p:cNvPr id="4" name="スライド イメージ プレースホルダー 3"/>
          <p:cNvSpPr>
            <a:spLocks noGrp="1" noRot="1" noChangeAspect="1"/>
          </p:cNvSpPr>
          <p:nvPr>
            <p:ph type="sldImg" idx="2"/>
          </p:nvPr>
        </p:nvSpPr>
        <p:spPr>
          <a:xfrm>
            <a:off x="920750" y="746125"/>
            <a:ext cx="4965700" cy="3725863"/>
          </a:xfrm>
          <a:prstGeom prst="rect">
            <a:avLst/>
          </a:prstGeom>
          <a:noFill/>
          <a:ln w="12700">
            <a:solidFill>
              <a:prstClr val="black"/>
            </a:solidFill>
          </a:ln>
        </p:spPr>
        <p:txBody>
          <a:bodyPr vert="horz" lIns="91431" tIns="45715" rIns="91431" bIns="45715" rtlCol="0" anchor="ctr"/>
          <a:lstStyle/>
          <a:p>
            <a:endParaRPr lang="ja-JP" altLang="en-US"/>
          </a:p>
        </p:txBody>
      </p:sp>
      <p:sp>
        <p:nvSpPr>
          <p:cNvPr id="5" name="ノート プレースホルダー 4"/>
          <p:cNvSpPr>
            <a:spLocks noGrp="1"/>
          </p:cNvSpPr>
          <p:nvPr>
            <p:ph type="body" sz="quarter" idx="3"/>
          </p:nvPr>
        </p:nvSpPr>
        <p:spPr>
          <a:xfrm>
            <a:off x="680721" y="4721186"/>
            <a:ext cx="5445760" cy="4472702"/>
          </a:xfrm>
          <a:prstGeom prst="rect">
            <a:avLst/>
          </a:prstGeom>
        </p:spPr>
        <p:txBody>
          <a:bodyPr vert="horz" lIns="91431" tIns="45715" rIns="91431" bIns="45715"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440647"/>
            <a:ext cx="2949786" cy="496967"/>
          </a:xfrm>
          <a:prstGeom prst="rect">
            <a:avLst/>
          </a:prstGeom>
        </p:spPr>
        <p:txBody>
          <a:bodyPr vert="horz" lIns="91431" tIns="45715" rIns="91431" bIns="45715"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9" y="9440647"/>
            <a:ext cx="2949786" cy="496967"/>
          </a:xfrm>
          <a:prstGeom prst="rect">
            <a:avLst/>
          </a:prstGeom>
        </p:spPr>
        <p:txBody>
          <a:bodyPr vert="horz" lIns="91431" tIns="45715" rIns="91431" bIns="45715" rtlCol="0" anchor="b"/>
          <a:lstStyle>
            <a:lvl1pPr algn="r">
              <a:defRPr sz="1200"/>
            </a:lvl1pPr>
          </a:lstStyle>
          <a:p>
            <a:fld id="{D15FA5BC-3C9F-41F4-BE49-B5BC0655F2BC}" type="slidenum">
              <a:rPr kumimoji="1" lang="ja-JP" altLang="en-US" smtClean="0"/>
              <a:t>‹#›</a:t>
            </a:fld>
            <a:endParaRPr kumimoji="1" lang="ja-JP" altLang="en-US"/>
          </a:p>
        </p:txBody>
      </p:sp>
    </p:spTree>
    <p:extLst>
      <p:ext uri="{BB962C8B-B14F-4D97-AF65-F5344CB8AC3E}">
        <p14:creationId xmlns:p14="http://schemas.microsoft.com/office/powerpoint/2010/main" val="29665124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lvl1pPr>
              <a:defRPr>
                <a:latin typeface="メイリオ" panose="020B0604030504040204" pitchFamily="50" charset="-128"/>
                <a:ea typeface="メイリオ" panose="020B0604030504040204" pitchFamily="50" charset="-128"/>
                <a:cs typeface="メイリオ" panose="020B0604030504040204" pitchFamily="50" charset="-128"/>
              </a:defRPr>
            </a:lvl1pPr>
          </a:lstStyle>
          <a:p>
            <a:r>
              <a:rPr kumimoji="1" lang="ja-JP" altLang="en-US" dirty="0"/>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メイリオ" panose="020B0604030504040204" pitchFamily="50" charset="-128"/>
                <a:ea typeface="メイリオ" panose="020B0604030504040204" pitchFamily="50" charset="-128"/>
                <a:cs typeface="メイリオ" panose="020B0604030504040204" pitchFamily="50" charset="-128"/>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lvl1pPr>
              <a:defRPr>
                <a:latin typeface="メイリオ" panose="020B0604030504040204" pitchFamily="50" charset="-128"/>
                <a:ea typeface="メイリオ" panose="020B0604030504040204" pitchFamily="50" charset="-128"/>
                <a:cs typeface="メイリオ" panose="020B0604030504040204" pitchFamily="50" charset="-128"/>
              </a:defRPr>
            </a:lvl1pPr>
          </a:lstStyle>
          <a:p>
            <a:fld id="{82A1C641-4A2D-49C9-8E7A-B06C361A0A7A}" type="datetime1">
              <a:rPr lang="ja-JP" altLang="en-US" smtClean="0"/>
              <a:t>2023/6/1</a:t>
            </a:fld>
            <a:endParaRPr lang="ja-JP" altLang="en-US"/>
          </a:p>
        </p:txBody>
      </p:sp>
      <p:sp>
        <p:nvSpPr>
          <p:cNvPr id="5" name="フッター プレースホルダー 4"/>
          <p:cNvSpPr>
            <a:spLocks noGrp="1"/>
          </p:cNvSpPr>
          <p:nvPr>
            <p:ph type="ftr" sz="quarter" idx="11"/>
          </p:nvPr>
        </p:nvSpPr>
        <p:spPr/>
        <p:txBody>
          <a:bodyPr/>
          <a:lstStyle>
            <a:lvl1pPr>
              <a:defRPr>
                <a:latin typeface="メイリオ" panose="020B0604030504040204" pitchFamily="50" charset="-128"/>
                <a:ea typeface="メイリオ" panose="020B0604030504040204" pitchFamily="50" charset="-128"/>
                <a:cs typeface="メイリオ" panose="020B0604030504040204" pitchFamily="50" charset="-128"/>
              </a:defRPr>
            </a:lvl1pPr>
          </a:lstStyle>
          <a:p>
            <a:endParaRPr lang="ja-JP" altLang="en-US"/>
          </a:p>
        </p:txBody>
      </p:sp>
      <p:sp>
        <p:nvSpPr>
          <p:cNvPr id="6" name="スライド番号プレースホルダー 5"/>
          <p:cNvSpPr>
            <a:spLocks noGrp="1"/>
          </p:cNvSpPr>
          <p:nvPr>
            <p:ph type="sldNum" sz="quarter" idx="12"/>
          </p:nvPr>
        </p:nvSpPr>
        <p:spPr/>
        <p:txBody>
          <a:bodyPr/>
          <a:lstStyle>
            <a:lvl1pPr>
              <a:defRPr>
                <a:latin typeface="メイリオ" panose="020B0604030504040204" pitchFamily="50" charset="-128"/>
                <a:ea typeface="メイリオ" panose="020B0604030504040204" pitchFamily="50" charset="-128"/>
                <a:cs typeface="メイリオ" panose="020B0604030504040204" pitchFamily="50" charset="-128"/>
              </a:defRPr>
            </a:lvl1pPr>
          </a:lstStyle>
          <a:p>
            <a:fld id="{2B573624-9676-401E-A4F8-639460B6B7DA}" type="slidenum">
              <a:rPr lang="ja-JP" altLang="en-US" smtClean="0"/>
              <a:pPr/>
              <a:t>‹#›</a:t>
            </a:fld>
            <a:endParaRPr lang="ja-JP" altLang="en-US"/>
          </a:p>
        </p:txBody>
      </p:sp>
    </p:spTree>
    <p:extLst>
      <p:ext uri="{BB962C8B-B14F-4D97-AF65-F5344CB8AC3E}">
        <p14:creationId xmlns:p14="http://schemas.microsoft.com/office/powerpoint/2010/main" val="3998048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049D09D-4B52-4FB3-BF27-388C9EA87C1A}" type="datetime1">
              <a:rPr kumimoji="1" lang="ja-JP" altLang="en-US" smtClean="0"/>
              <a:t>2023/6/1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B573624-9676-401E-A4F8-639460B6B7DA}" type="slidenum">
              <a:rPr kumimoji="1" lang="ja-JP" altLang="en-US" smtClean="0"/>
              <a:t>‹#›</a:t>
            </a:fld>
            <a:endParaRPr kumimoji="1" lang="ja-JP" altLang="en-US"/>
          </a:p>
        </p:txBody>
      </p:sp>
    </p:spTree>
    <p:extLst>
      <p:ext uri="{BB962C8B-B14F-4D97-AF65-F5344CB8AC3E}">
        <p14:creationId xmlns:p14="http://schemas.microsoft.com/office/powerpoint/2010/main" val="3923787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7E120BB1-CC66-490F-9C6C-41DDA38458F3}" type="datetime1">
              <a:rPr kumimoji="1" lang="ja-JP" altLang="en-US" smtClean="0"/>
              <a:t>2023/6/1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B573624-9676-401E-A4F8-639460B6B7DA}" type="slidenum">
              <a:rPr kumimoji="1" lang="ja-JP" altLang="en-US" smtClean="0"/>
              <a:t>‹#›</a:t>
            </a:fld>
            <a:endParaRPr kumimoji="1" lang="ja-JP" altLang="en-US"/>
          </a:p>
        </p:txBody>
      </p:sp>
    </p:spTree>
    <p:extLst>
      <p:ext uri="{BB962C8B-B14F-4D97-AF65-F5344CB8AC3E}">
        <p14:creationId xmlns:p14="http://schemas.microsoft.com/office/powerpoint/2010/main" val="19632414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4C5EF3FF-90B7-4B0C-BC7D-796712B293B4}" type="datetimeFigureOut">
              <a:rPr kumimoji="1" lang="ja-JP" altLang="en-US" smtClean="0"/>
              <a:t>2023/6/1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AD766A4-67B4-4142-8603-C3DF6D6F68C4}" type="slidenum">
              <a:rPr kumimoji="1" lang="ja-JP" altLang="en-US" smtClean="0"/>
              <a:t>‹#›</a:t>
            </a:fld>
            <a:endParaRPr kumimoji="1" lang="ja-JP" altLang="en-US"/>
          </a:p>
        </p:txBody>
      </p:sp>
    </p:spTree>
    <p:extLst>
      <p:ext uri="{BB962C8B-B14F-4D97-AF65-F5344CB8AC3E}">
        <p14:creationId xmlns:p14="http://schemas.microsoft.com/office/powerpoint/2010/main" val="1014669947"/>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507710"/>
          </a:xfrm>
        </p:spPr>
        <p:txBody>
          <a:bodyPr>
            <a:normAutofit/>
          </a:bodyPr>
          <a:lstStyle>
            <a:lvl1pPr>
              <a:defRPr sz="2400" b="1">
                <a:latin typeface="メイリオ" panose="020B0604030504040204" pitchFamily="50" charset="-128"/>
                <a:ea typeface="メイリオ" panose="020B0604030504040204" pitchFamily="50" charset="-128"/>
              </a:defRPr>
            </a:lvl1pPr>
          </a:lstStyle>
          <a:p>
            <a:r>
              <a:rPr lang="ja-JP" altLang="en-US" dirty="0"/>
              <a:t>マスター タイトルの書式設定</a:t>
            </a:r>
            <a:endParaRPr lang="en-US" dirty="0"/>
          </a:p>
        </p:txBody>
      </p:sp>
      <p:sp>
        <p:nvSpPr>
          <p:cNvPr id="3" name="Content Placeholder 2"/>
          <p:cNvSpPr>
            <a:spLocks noGrp="1"/>
          </p:cNvSpPr>
          <p:nvPr>
            <p:ph idx="1"/>
          </p:nvPr>
        </p:nvSpPr>
        <p:spPr>
          <a:xfrm>
            <a:off x="628650" y="1122218"/>
            <a:ext cx="7886700" cy="5054745"/>
          </a:xfrm>
        </p:spPr>
        <p:txBody>
          <a:bodyPr>
            <a:normAutofit/>
          </a:bodyPr>
          <a:lstStyle>
            <a:lvl1pPr marL="228600" indent="-228600">
              <a:buFont typeface="Wingdings" panose="05000000000000000000" pitchFamily="2" charset="2"/>
              <a:buChar char="l"/>
              <a:defRPr sz="2000">
                <a:latin typeface="メイリオ" panose="020B0604030504040204" pitchFamily="50" charset="-128"/>
                <a:ea typeface="メイリオ" panose="020B0604030504040204" pitchFamily="50" charset="-128"/>
              </a:defRPr>
            </a:lvl1pPr>
            <a:lvl2pPr marL="685800" indent="-228600">
              <a:buFont typeface="Wingdings" panose="05000000000000000000" pitchFamily="2" charset="2"/>
              <a:buChar char="l"/>
              <a:defRPr sz="2000">
                <a:latin typeface="メイリオ" panose="020B0604030504040204" pitchFamily="50" charset="-128"/>
                <a:ea typeface="メイリオ" panose="020B0604030504040204" pitchFamily="50" charset="-128"/>
              </a:defRPr>
            </a:lvl2pPr>
            <a:lvl3pPr marL="1143000" indent="-228600">
              <a:buFont typeface="Wingdings" panose="05000000000000000000" pitchFamily="2" charset="2"/>
              <a:buChar char="l"/>
              <a:defRPr sz="2000">
                <a:latin typeface="メイリオ" panose="020B0604030504040204" pitchFamily="50" charset="-128"/>
                <a:ea typeface="メイリオ" panose="020B0604030504040204" pitchFamily="50" charset="-128"/>
              </a:defRPr>
            </a:lvl3pPr>
            <a:lvl4pPr marL="1600200" indent="-228600">
              <a:buFont typeface="Wingdings" panose="05000000000000000000" pitchFamily="2" charset="2"/>
              <a:buChar char="l"/>
              <a:defRPr sz="2000">
                <a:latin typeface="メイリオ" panose="020B0604030504040204" pitchFamily="50" charset="-128"/>
                <a:ea typeface="メイリオ" panose="020B0604030504040204" pitchFamily="50" charset="-128"/>
              </a:defRPr>
            </a:lvl4pPr>
            <a:lvl5pPr marL="2057400" indent="-228600">
              <a:buFont typeface="Wingdings" panose="05000000000000000000" pitchFamily="2" charset="2"/>
              <a:buChar char="l"/>
              <a:defRPr sz="2000">
                <a:latin typeface="メイリオ" panose="020B0604030504040204" pitchFamily="50" charset="-128"/>
                <a:ea typeface="メイリオ" panose="020B0604030504040204" pitchFamily="50" charset="-128"/>
              </a:defRPr>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endParaRPr lang="en-US" dirty="0"/>
          </a:p>
        </p:txBody>
      </p:sp>
      <p:sp>
        <p:nvSpPr>
          <p:cNvPr id="4" name="Date Placeholder 3"/>
          <p:cNvSpPr>
            <a:spLocks noGrp="1"/>
          </p:cNvSpPr>
          <p:nvPr>
            <p:ph type="dt" sz="half" idx="10"/>
          </p:nvPr>
        </p:nvSpPr>
        <p:spPr/>
        <p:txBody>
          <a:bodyPr/>
          <a:lstStyle/>
          <a:p>
            <a:fld id="{4C5EF3FF-90B7-4B0C-BC7D-796712B293B4}" type="datetimeFigureOut">
              <a:rPr kumimoji="1" lang="ja-JP" altLang="en-US" smtClean="0"/>
              <a:t>2023/6/1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AD766A4-67B4-4142-8603-C3DF6D6F68C4}" type="slidenum">
              <a:rPr kumimoji="1" lang="ja-JP" altLang="en-US" smtClean="0"/>
              <a:t>‹#›</a:t>
            </a:fld>
            <a:endParaRPr kumimoji="1" lang="ja-JP" altLang="en-US"/>
          </a:p>
        </p:txBody>
      </p:sp>
      <p:cxnSp>
        <p:nvCxnSpPr>
          <p:cNvPr id="8" name="直線コネクタ 7"/>
          <p:cNvCxnSpPr/>
          <p:nvPr userDrawn="1"/>
        </p:nvCxnSpPr>
        <p:spPr>
          <a:xfrm>
            <a:off x="628650" y="872837"/>
            <a:ext cx="78867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直線コネクタ 8"/>
          <p:cNvCxnSpPr/>
          <p:nvPr userDrawn="1"/>
        </p:nvCxnSpPr>
        <p:spPr>
          <a:xfrm>
            <a:off x="628650" y="6314788"/>
            <a:ext cx="78867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pic>
        <p:nvPicPr>
          <p:cNvPr id="7" name="図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89437" y="321620"/>
            <a:ext cx="925913" cy="530436"/>
          </a:xfrm>
          <a:prstGeom prst="rect">
            <a:avLst/>
          </a:prstGeom>
        </p:spPr>
      </p:pic>
    </p:spTree>
    <p:extLst>
      <p:ext uri="{BB962C8B-B14F-4D97-AF65-F5344CB8AC3E}">
        <p14:creationId xmlns:p14="http://schemas.microsoft.com/office/powerpoint/2010/main" val="4193165037"/>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4C5EF3FF-90B7-4B0C-BC7D-796712B293B4}" type="datetimeFigureOut">
              <a:rPr kumimoji="1" lang="ja-JP" altLang="en-US" smtClean="0"/>
              <a:t>2023/6/1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AD766A4-67B4-4142-8603-C3DF6D6F68C4}" type="slidenum">
              <a:rPr kumimoji="1" lang="ja-JP" altLang="en-US" smtClean="0"/>
              <a:t>‹#›</a:t>
            </a:fld>
            <a:endParaRPr kumimoji="1" lang="ja-JP" altLang="en-US"/>
          </a:p>
        </p:txBody>
      </p:sp>
    </p:spTree>
    <p:extLst>
      <p:ext uri="{BB962C8B-B14F-4D97-AF65-F5344CB8AC3E}">
        <p14:creationId xmlns:p14="http://schemas.microsoft.com/office/powerpoint/2010/main" val="3768717763"/>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4C5EF3FF-90B7-4B0C-BC7D-796712B293B4}" type="datetimeFigureOut">
              <a:rPr kumimoji="1" lang="ja-JP" altLang="en-US" smtClean="0"/>
              <a:t>2023/6/1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AD766A4-67B4-4142-8603-C3DF6D6F68C4}" type="slidenum">
              <a:rPr kumimoji="1" lang="ja-JP" altLang="en-US" smtClean="0"/>
              <a:t>‹#›</a:t>
            </a:fld>
            <a:endParaRPr kumimoji="1" lang="ja-JP" altLang="en-US"/>
          </a:p>
        </p:txBody>
      </p:sp>
    </p:spTree>
    <p:extLst>
      <p:ext uri="{BB962C8B-B14F-4D97-AF65-F5344CB8AC3E}">
        <p14:creationId xmlns:p14="http://schemas.microsoft.com/office/powerpoint/2010/main" val="4089679726"/>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4C5EF3FF-90B7-4B0C-BC7D-796712B293B4}" type="datetimeFigureOut">
              <a:rPr kumimoji="1" lang="ja-JP" altLang="en-US" smtClean="0"/>
              <a:t>2023/6/1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0AD766A4-67B4-4142-8603-C3DF6D6F68C4}" type="slidenum">
              <a:rPr kumimoji="1" lang="ja-JP" altLang="en-US" smtClean="0"/>
              <a:t>‹#›</a:t>
            </a:fld>
            <a:endParaRPr kumimoji="1" lang="ja-JP" altLang="en-US"/>
          </a:p>
        </p:txBody>
      </p:sp>
    </p:spTree>
    <p:extLst>
      <p:ext uri="{BB962C8B-B14F-4D97-AF65-F5344CB8AC3E}">
        <p14:creationId xmlns:p14="http://schemas.microsoft.com/office/powerpoint/2010/main" val="1526161068"/>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4C5EF3FF-90B7-4B0C-BC7D-796712B293B4}" type="datetimeFigureOut">
              <a:rPr kumimoji="1" lang="ja-JP" altLang="en-US" smtClean="0"/>
              <a:t>2023/6/1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0AD766A4-67B4-4142-8603-C3DF6D6F68C4}" type="slidenum">
              <a:rPr kumimoji="1" lang="ja-JP" altLang="en-US" smtClean="0"/>
              <a:t>‹#›</a:t>
            </a:fld>
            <a:endParaRPr kumimoji="1" lang="ja-JP" altLang="en-US"/>
          </a:p>
        </p:txBody>
      </p:sp>
    </p:spTree>
    <p:extLst>
      <p:ext uri="{BB962C8B-B14F-4D97-AF65-F5344CB8AC3E}">
        <p14:creationId xmlns:p14="http://schemas.microsoft.com/office/powerpoint/2010/main" val="40146960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5EF3FF-90B7-4B0C-BC7D-796712B293B4}" type="datetimeFigureOut">
              <a:rPr kumimoji="1" lang="ja-JP" altLang="en-US" smtClean="0"/>
              <a:t>2023/6/1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0AD766A4-67B4-4142-8603-C3DF6D6F68C4}" type="slidenum">
              <a:rPr kumimoji="1" lang="ja-JP" altLang="en-US" smtClean="0"/>
              <a:t>‹#›</a:t>
            </a:fld>
            <a:endParaRPr kumimoji="1" lang="ja-JP" altLang="en-US"/>
          </a:p>
        </p:txBody>
      </p:sp>
    </p:spTree>
    <p:extLst>
      <p:ext uri="{BB962C8B-B14F-4D97-AF65-F5344CB8AC3E}">
        <p14:creationId xmlns:p14="http://schemas.microsoft.com/office/powerpoint/2010/main" val="39193695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C5EF3FF-90B7-4B0C-BC7D-796712B293B4}" type="datetimeFigureOut">
              <a:rPr kumimoji="1" lang="ja-JP" altLang="en-US" smtClean="0"/>
              <a:t>2023/6/1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AD766A4-67B4-4142-8603-C3DF6D6F68C4}" type="slidenum">
              <a:rPr kumimoji="1" lang="ja-JP" altLang="en-US" smtClean="0"/>
              <a:t>‹#›</a:t>
            </a:fld>
            <a:endParaRPr kumimoji="1" lang="ja-JP" altLang="en-US"/>
          </a:p>
        </p:txBody>
      </p:sp>
    </p:spTree>
    <p:extLst>
      <p:ext uri="{BB962C8B-B14F-4D97-AF65-F5344CB8AC3E}">
        <p14:creationId xmlns:p14="http://schemas.microsoft.com/office/powerpoint/2010/main" val="10995978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DE311FF-428C-440E-AF09-9C196D3D6AF3}" type="datetime1">
              <a:rPr kumimoji="1" lang="ja-JP" altLang="en-US" smtClean="0"/>
              <a:t>2023/6/1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B573624-9676-401E-A4F8-639460B6B7DA}" type="slidenum">
              <a:rPr kumimoji="1" lang="ja-JP" altLang="en-US" smtClean="0"/>
              <a:t>‹#›</a:t>
            </a:fld>
            <a:endParaRPr kumimoji="1" lang="ja-JP" altLang="en-US"/>
          </a:p>
        </p:txBody>
      </p:sp>
    </p:spTree>
    <p:extLst>
      <p:ext uri="{BB962C8B-B14F-4D97-AF65-F5344CB8AC3E}">
        <p14:creationId xmlns:p14="http://schemas.microsoft.com/office/powerpoint/2010/main" val="13244304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C5EF3FF-90B7-4B0C-BC7D-796712B293B4}" type="datetimeFigureOut">
              <a:rPr kumimoji="1" lang="ja-JP" altLang="en-US" smtClean="0"/>
              <a:t>2023/6/1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AD766A4-67B4-4142-8603-C3DF6D6F68C4}" type="slidenum">
              <a:rPr kumimoji="1" lang="ja-JP" altLang="en-US" smtClean="0"/>
              <a:t>‹#›</a:t>
            </a:fld>
            <a:endParaRPr kumimoji="1" lang="ja-JP" altLang="en-US"/>
          </a:p>
        </p:txBody>
      </p:sp>
    </p:spTree>
    <p:extLst>
      <p:ext uri="{BB962C8B-B14F-4D97-AF65-F5344CB8AC3E}">
        <p14:creationId xmlns:p14="http://schemas.microsoft.com/office/powerpoint/2010/main" val="41421759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C5EF3FF-90B7-4B0C-BC7D-796712B293B4}" type="datetimeFigureOut">
              <a:rPr kumimoji="1" lang="ja-JP" altLang="en-US" smtClean="0"/>
              <a:t>2023/6/1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AD766A4-67B4-4142-8603-C3DF6D6F68C4}" type="slidenum">
              <a:rPr kumimoji="1" lang="ja-JP" altLang="en-US" smtClean="0"/>
              <a:t>‹#›</a:t>
            </a:fld>
            <a:endParaRPr kumimoji="1" lang="ja-JP" altLang="en-US"/>
          </a:p>
        </p:txBody>
      </p:sp>
    </p:spTree>
    <p:extLst>
      <p:ext uri="{BB962C8B-B14F-4D97-AF65-F5344CB8AC3E}">
        <p14:creationId xmlns:p14="http://schemas.microsoft.com/office/powerpoint/2010/main" val="29885357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C5EF3FF-90B7-4B0C-BC7D-796712B293B4}" type="datetimeFigureOut">
              <a:rPr kumimoji="1" lang="ja-JP" altLang="en-US" smtClean="0"/>
              <a:t>2023/6/1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AD766A4-67B4-4142-8603-C3DF6D6F68C4}" type="slidenum">
              <a:rPr kumimoji="1" lang="ja-JP" altLang="en-US" smtClean="0"/>
              <a:t>‹#›</a:t>
            </a:fld>
            <a:endParaRPr kumimoji="1" lang="ja-JP" altLang="en-US"/>
          </a:p>
        </p:txBody>
      </p:sp>
    </p:spTree>
    <p:extLst>
      <p:ext uri="{BB962C8B-B14F-4D97-AF65-F5344CB8AC3E}">
        <p14:creationId xmlns:p14="http://schemas.microsoft.com/office/powerpoint/2010/main" val="1205630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201ABEA5-BB4F-454B-BF8F-A5393E977F70}" type="datetime1">
              <a:rPr kumimoji="1" lang="ja-JP" altLang="en-US" smtClean="0"/>
              <a:t>2023/6/1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B573624-9676-401E-A4F8-639460B6B7DA}" type="slidenum">
              <a:rPr kumimoji="1" lang="ja-JP" altLang="en-US" smtClean="0"/>
              <a:t>‹#›</a:t>
            </a:fld>
            <a:endParaRPr kumimoji="1" lang="ja-JP" altLang="en-US"/>
          </a:p>
        </p:txBody>
      </p:sp>
    </p:spTree>
    <p:extLst>
      <p:ext uri="{BB962C8B-B14F-4D97-AF65-F5344CB8AC3E}">
        <p14:creationId xmlns:p14="http://schemas.microsoft.com/office/powerpoint/2010/main" val="23571862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956BB9DE-20D7-48DC-87DF-55B05367C8A8}" type="datetime1">
              <a:rPr kumimoji="1" lang="ja-JP" altLang="en-US" smtClean="0"/>
              <a:t>2023/6/1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B573624-9676-401E-A4F8-639460B6B7DA}" type="slidenum">
              <a:rPr kumimoji="1" lang="ja-JP" altLang="en-US" smtClean="0"/>
              <a:t>‹#›</a:t>
            </a:fld>
            <a:endParaRPr kumimoji="1" lang="ja-JP" altLang="en-US"/>
          </a:p>
        </p:txBody>
      </p:sp>
    </p:spTree>
    <p:extLst>
      <p:ext uri="{BB962C8B-B14F-4D97-AF65-F5344CB8AC3E}">
        <p14:creationId xmlns:p14="http://schemas.microsoft.com/office/powerpoint/2010/main" val="38240804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55262BCE-2864-4E34-8B7F-CA4230B907ED}" type="datetime1">
              <a:rPr kumimoji="1" lang="ja-JP" altLang="en-US" smtClean="0"/>
              <a:t>2023/6/1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2B573624-9676-401E-A4F8-639460B6B7DA}" type="slidenum">
              <a:rPr kumimoji="1" lang="ja-JP" altLang="en-US" smtClean="0"/>
              <a:t>‹#›</a:t>
            </a:fld>
            <a:endParaRPr kumimoji="1" lang="ja-JP" altLang="en-US"/>
          </a:p>
        </p:txBody>
      </p:sp>
    </p:spTree>
    <p:extLst>
      <p:ext uri="{BB962C8B-B14F-4D97-AF65-F5344CB8AC3E}">
        <p14:creationId xmlns:p14="http://schemas.microsoft.com/office/powerpoint/2010/main" val="2085697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0CB84CEA-66E3-4C09-9981-49C03DF513D2}" type="datetime1">
              <a:rPr kumimoji="1" lang="ja-JP" altLang="en-US" smtClean="0"/>
              <a:t>2023/6/1</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2B573624-9676-401E-A4F8-639460B6B7DA}" type="slidenum">
              <a:rPr kumimoji="1" lang="ja-JP" altLang="en-US" smtClean="0"/>
              <a:t>‹#›</a:t>
            </a:fld>
            <a:endParaRPr kumimoji="1" lang="ja-JP" altLang="en-US"/>
          </a:p>
        </p:txBody>
      </p:sp>
    </p:spTree>
    <p:extLst>
      <p:ext uri="{BB962C8B-B14F-4D97-AF65-F5344CB8AC3E}">
        <p14:creationId xmlns:p14="http://schemas.microsoft.com/office/powerpoint/2010/main" val="3872195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83BBE89C-9A0E-44DC-BA7C-6E3F2A07AC19}" type="datetime1">
              <a:rPr kumimoji="1" lang="ja-JP" altLang="en-US" smtClean="0"/>
              <a:t>2023/6/1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2B573624-9676-401E-A4F8-639460B6B7DA}" type="slidenum">
              <a:rPr kumimoji="1" lang="ja-JP" altLang="en-US" smtClean="0"/>
              <a:t>‹#›</a:t>
            </a:fld>
            <a:endParaRPr kumimoji="1" lang="ja-JP" altLang="en-US"/>
          </a:p>
        </p:txBody>
      </p:sp>
    </p:spTree>
    <p:extLst>
      <p:ext uri="{BB962C8B-B14F-4D97-AF65-F5344CB8AC3E}">
        <p14:creationId xmlns:p14="http://schemas.microsoft.com/office/powerpoint/2010/main" val="1748501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7FD0726A-4D28-4CAE-A36D-7005469D419F}" type="datetime1">
              <a:rPr kumimoji="1" lang="ja-JP" altLang="en-US" smtClean="0"/>
              <a:t>2023/6/1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B573624-9676-401E-A4F8-639460B6B7DA}" type="slidenum">
              <a:rPr kumimoji="1" lang="ja-JP" altLang="en-US" smtClean="0"/>
              <a:t>‹#›</a:t>
            </a:fld>
            <a:endParaRPr kumimoji="1" lang="ja-JP" altLang="en-US"/>
          </a:p>
        </p:txBody>
      </p:sp>
    </p:spTree>
    <p:extLst>
      <p:ext uri="{BB962C8B-B14F-4D97-AF65-F5344CB8AC3E}">
        <p14:creationId xmlns:p14="http://schemas.microsoft.com/office/powerpoint/2010/main" val="1846398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C0180A35-69F1-4E6B-BCC6-20BB70B95075}" type="datetime1">
              <a:rPr kumimoji="1" lang="ja-JP" altLang="en-US" smtClean="0"/>
              <a:t>2023/6/1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B573624-9676-401E-A4F8-639460B6B7DA}" type="slidenum">
              <a:rPr kumimoji="1" lang="ja-JP" altLang="en-US" smtClean="0"/>
              <a:t>‹#›</a:t>
            </a:fld>
            <a:endParaRPr kumimoji="1" lang="ja-JP" altLang="en-US"/>
          </a:p>
        </p:txBody>
      </p:sp>
    </p:spTree>
    <p:extLst>
      <p:ext uri="{BB962C8B-B14F-4D97-AF65-F5344CB8AC3E}">
        <p14:creationId xmlns:p14="http://schemas.microsoft.com/office/powerpoint/2010/main" val="3260964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3D4A7A-379E-47C6-AA60-4892B56834B3}" type="datetime1">
              <a:rPr kumimoji="1" lang="ja-JP" altLang="en-US" smtClean="0"/>
              <a:t>2023/6/1</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573624-9676-401E-A4F8-639460B6B7DA}" type="slidenum">
              <a:rPr kumimoji="1" lang="ja-JP" altLang="en-US" smtClean="0"/>
              <a:t>‹#›</a:t>
            </a:fld>
            <a:endParaRPr kumimoji="1" lang="ja-JP" altLang="en-US"/>
          </a:p>
        </p:txBody>
      </p:sp>
    </p:spTree>
    <p:extLst>
      <p:ext uri="{BB962C8B-B14F-4D97-AF65-F5344CB8AC3E}">
        <p14:creationId xmlns:p14="http://schemas.microsoft.com/office/powerpoint/2010/main" val="112741803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5EF3FF-90B7-4B0C-BC7D-796712B293B4}" type="datetimeFigureOut">
              <a:rPr kumimoji="1" lang="ja-JP" altLang="en-US" smtClean="0"/>
              <a:t>2023/6/1</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D766A4-67B4-4142-8603-C3DF6D6F68C4}" type="slidenum">
              <a:rPr kumimoji="1" lang="ja-JP" altLang="en-US" smtClean="0"/>
              <a:t>‹#›</a:t>
            </a:fld>
            <a:endParaRPr kumimoji="1" lang="ja-JP" altLang="en-US"/>
          </a:p>
        </p:txBody>
      </p:sp>
    </p:spTree>
    <p:extLst>
      <p:ext uri="{BB962C8B-B14F-4D97-AF65-F5344CB8AC3E}">
        <p14:creationId xmlns:p14="http://schemas.microsoft.com/office/powerpoint/2010/main" val="124808303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iming>
    <p:tnLst>
      <p:par>
        <p:cTn id="1" dur="indefinite" restart="never" nodeType="tmRoot"/>
      </p:par>
    </p:tnLst>
  </p:timing>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533400" y="5101465"/>
            <a:ext cx="7772400" cy="545804"/>
          </a:xfrm>
        </p:spPr>
        <p:txBody>
          <a:bodyPr>
            <a:normAutofit/>
          </a:bodyPr>
          <a:lstStyle/>
          <a:p>
            <a:r>
              <a:rPr kumimoji="1" lang="en-US" altLang="ja-JP" sz="2800" b="1" dirty="0" smtClean="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事</a:t>
            </a:r>
            <a:r>
              <a:rPr lang="ja-JP" altLang="en-US" sz="2800" b="1" dirty="0" smtClean="0">
                <a:latin typeface="Meiryo UI" panose="020B0604030504040204" pitchFamily="50" charset="-128"/>
                <a:ea typeface="Meiryo UI" panose="020B0604030504040204" pitchFamily="50" charset="-128"/>
              </a:rPr>
              <a:t>業者</a:t>
            </a:r>
            <a:r>
              <a:rPr lang="ja-JP" altLang="en-US" sz="2800" b="1" dirty="0">
                <a:latin typeface="Meiryo UI" panose="020B0604030504040204" pitchFamily="50" charset="-128"/>
                <a:ea typeface="Meiryo UI" panose="020B0604030504040204" pitchFamily="50" charset="-128"/>
              </a:rPr>
              <a:t>名</a:t>
            </a:r>
            <a:r>
              <a:rPr kumimoji="1" lang="en-US" altLang="ja-JP" sz="2800" b="1" dirty="0" smtClean="0">
                <a:latin typeface="Meiryo UI" panose="020B0604030504040204" pitchFamily="50" charset="-128"/>
                <a:ea typeface="Meiryo UI" panose="020B0604030504040204" pitchFamily="50" charset="-128"/>
              </a:rPr>
              <a:t>】</a:t>
            </a:r>
            <a:endParaRPr kumimoji="1" lang="ja-JP" altLang="en-US" sz="2800" b="1" dirty="0">
              <a:latin typeface="Meiryo UI" panose="020B0604030504040204" pitchFamily="50" charset="-128"/>
              <a:ea typeface="Meiryo UI" panose="020B0604030504040204" pitchFamily="50" charset="-128"/>
            </a:endParaRPr>
          </a:p>
        </p:txBody>
      </p:sp>
      <p:sp>
        <p:nvSpPr>
          <p:cNvPr id="5" name="AutoShape 4" descr="福岡市実証実験フルサポート事業"/>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6" name="タイトル 1"/>
          <p:cNvSpPr txBox="1">
            <a:spLocks/>
          </p:cNvSpPr>
          <p:nvPr/>
        </p:nvSpPr>
        <p:spPr>
          <a:xfrm>
            <a:off x="533400" y="2945746"/>
            <a:ext cx="7772400" cy="122446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en-US" altLang="ja-JP" sz="3600" b="1"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j-cs"/>
              </a:rPr>
              <a:t>【</a:t>
            </a:r>
            <a:r>
              <a:rPr lang="ja-JP" altLang="en-US" sz="3600" b="1" dirty="0" smtClean="0">
                <a:solidFill>
                  <a:prstClr val="black"/>
                </a:solidFill>
                <a:latin typeface="Meiryo UI" panose="020B0604030504040204" pitchFamily="50" charset="-128"/>
                <a:ea typeface="Meiryo UI" panose="020B0604030504040204" pitchFamily="50" charset="-128"/>
              </a:rPr>
              <a:t>研究</a:t>
            </a:r>
            <a:r>
              <a:rPr lang="ja-JP" altLang="en-US" sz="3600" b="1" dirty="0">
                <a:solidFill>
                  <a:prstClr val="black"/>
                </a:solidFill>
                <a:latin typeface="Meiryo UI" panose="020B0604030504040204" pitchFamily="50" charset="-128"/>
                <a:ea typeface="Meiryo UI" panose="020B0604030504040204" pitchFamily="50" charset="-128"/>
              </a:rPr>
              <a:t>項目</a:t>
            </a:r>
            <a:r>
              <a:rPr kumimoji="1" lang="ja-JP" altLang="en-US" sz="3600" b="1"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j-cs"/>
              </a:rPr>
              <a:t>名</a:t>
            </a:r>
            <a:r>
              <a:rPr kumimoji="1" lang="en-US" altLang="ja-JP" sz="3600" b="1"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j-cs"/>
              </a:rPr>
              <a:t>】</a:t>
            </a:r>
          </a:p>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3600" b="1"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j-cs"/>
              </a:rPr>
              <a:t>提案書</a:t>
            </a:r>
            <a:endParaRPr kumimoji="1" lang="ja-JP" altLang="en-US" sz="3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j-cs"/>
            </a:endParaRPr>
          </a:p>
        </p:txBody>
      </p:sp>
      <p:cxnSp>
        <p:nvCxnSpPr>
          <p:cNvPr id="10" name="直線コネクタ 9"/>
          <p:cNvCxnSpPr/>
          <p:nvPr/>
        </p:nvCxnSpPr>
        <p:spPr>
          <a:xfrm>
            <a:off x="779708" y="2792579"/>
            <a:ext cx="7584583" cy="0"/>
          </a:xfrm>
          <a:prstGeom prst="line">
            <a:avLst/>
          </a:prstGeom>
          <a:ln w="38100">
            <a:solidFill>
              <a:srgbClr val="1D2088"/>
            </a:solidFill>
          </a:ln>
        </p:spPr>
        <p:style>
          <a:lnRef idx="1">
            <a:schemeClr val="accent1"/>
          </a:lnRef>
          <a:fillRef idx="0">
            <a:schemeClr val="accent1"/>
          </a:fillRef>
          <a:effectRef idx="0">
            <a:schemeClr val="accent1"/>
          </a:effectRef>
          <a:fontRef idx="minor">
            <a:schemeClr val="tx1"/>
          </a:fontRef>
        </p:style>
      </p:cxnSp>
      <p:cxnSp>
        <p:nvCxnSpPr>
          <p:cNvPr id="11" name="直線コネクタ 10"/>
          <p:cNvCxnSpPr/>
          <p:nvPr/>
        </p:nvCxnSpPr>
        <p:spPr>
          <a:xfrm>
            <a:off x="779708" y="4514287"/>
            <a:ext cx="7584583" cy="0"/>
          </a:xfrm>
          <a:prstGeom prst="line">
            <a:avLst/>
          </a:prstGeom>
          <a:ln w="38100">
            <a:solidFill>
              <a:srgbClr val="1D2088"/>
            </a:solidFill>
          </a:ln>
        </p:spPr>
        <p:style>
          <a:lnRef idx="1">
            <a:schemeClr val="accent1"/>
          </a:lnRef>
          <a:fillRef idx="0">
            <a:schemeClr val="accent1"/>
          </a:fillRef>
          <a:effectRef idx="0">
            <a:schemeClr val="accent1"/>
          </a:effectRef>
          <a:fontRef idx="minor">
            <a:schemeClr val="tx1"/>
          </a:fontRef>
        </p:style>
      </p:cxnSp>
      <p:sp>
        <p:nvSpPr>
          <p:cNvPr id="12" name="テキスト ボックス 11"/>
          <p:cNvSpPr txBox="1"/>
          <p:nvPr/>
        </p:nvSpPr>
        <p:spPr>
          <a:xfrm>
            <a:off x="99126" y="157544"/>
            <a:ext cx="3752794" cy="276999"/>
          </a:xfrm>
          <a:prstGeom prst="rect">
            <a:avLst/>
          </a:prstGeom>
          <a:solidFill>
            <a:schemeClr val="bg1"/>
          </a:solidFill>
          <a:ln w="6350">
            <a:solidFill>
              <a:schemeClr val="tx1"/>
            </a:solidFill>
            <a:prstDash val="dash"/>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2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提出時は，各ページのコメントを削除してください</a:t>
            </a:r>
            <a:r>
              <a:rPr kumimoji="1" lang="en-US" altLang="ja-JP" sz="1200" b="1" i="0" u="none" strike="noStrike" kern="1200" cap="none" spc="0" normalizeH="0" baseline="0" noProof="0" dirty="0" smtClean="0">
                <a:ln>
                  <a:noFill/>
                </a:ln>
                <a:solidFill>
                  <a:srgbClr val="FF0000"/>
                </a:solidFill>
                <a:effectLst/>
                <a:uLnTx/>
                <a:uFillTx/>
                <a:latin typeface="Meiryo UI" panose="020B0604030504040204" pitchFamily="50" charset="-128"/>
                <a:ea typeface="Meiryo UI" panose="020B0604030504040204" pitchFamily="50" charset="-128"/>
                <a:cs typeface="+mn-cs"/>
              </a:rPr>
              <a:t>※</a:t>
            </a:r>
            <a:endParaRPr kumimoji="1" lang="en-US" altLang="ja-JP" sz="12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13" name="テキスト ボックス 12"/>
          <p:cNvSpPr txBox="1"/>
          <p:nvPr/>
        </p:nvSpPr>
        <p:spPr>
          <a:xfrm>
            <a:off x="6804484" y="157544"/>
            <a:ext cx="2088232" cy="276999"/>
          </a:xfrm>
          <a:prstGeom prst="rect">
            <a:avLst/>
          </a:prstGeom>
          <a:solidFill>
            <a:schemeClr val="bg1"/>
          </a:solidFill>
          <a:ln w="6350">
            <a:solidFill>
              <a:schemeClr val="tx1"/>
            </a:solidFill>
            <a:prstDash val="solid"/>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200" dirty="0" smtClean="0">
                <a:latin typeface="Meiryo UI" panose="020B0604030504040204" pitchFamily="50" charset="-128"/>
                <a:ea typeface="Meiryo UI" panose="020B0604030504040204" pitchFamily="50" charset="-128"/>
              </a:rPr>
              <a:t>（様式</a:t>
            </a:r>
            <a:r>
              <a:rPr lang="ja-JP" altLang="en-US" sz="1200" dirty="0">
                <a:latin typeface="Meiryo UI" panose="020B0604030504040204" pitchFamily="50" charset="-128"/>
                <a:ea typeface="Meiryo UI" panose="020B0604030504040204" pitchFamily="50" charset="-128"/>
              </a:rPr>
              <a:t>１</a:t>
            </a:r>
            <a:r>
              <a:rPr lang="ja-JP" altLang="en-US" sz="1200" dirty="0" smtClean="0">
                <a:latin typeface="Meiryo UI" panose="020B0604030504040204" pitchFamily="50" charset="-128"/>
                <a:ea typeface="Meiryo UI" panose="020B0604030504040204" pitchFamily="50" charset="-128"/>
              </a:rPr>
              <a:t>）事業提案書</a:t>
            </a:r>
            <a:endParaRPr lang="en-US" altLang="ja-JP" sz="1200" dirty="0">
              <a:latin typeface="Meiryo UI" panose="020B0604030504040204" pitchFamily="50" charset="-128"/>
              <a:ea typeface="Meiryo UI" panose="020B0604030504040204" pitchFamily="50" charset="-128"/>
            </a:endParaRPr>
          </a:p>
        </p:txBody>
      </p:sp>
      <p:pic>
        <p:nvPicPr>
          <p:cNvPr id="8" name="図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93161" y="613187"/>
            <a:ext cx="2957676" cy="2013965"/>
          </a:xfrm>
          <a:prstGeom prst="rect">
            <a:avLst/>
          </a:prstGeom>
        </p:spPr>
      </p:pic>
    </p:spTree>
    <p:extLst>
      <p:ext uri="{BB962C8B-B14F-4D97-AF65-F5344CB8AC3E}">
        <p14:creationId xmlns:p14="http://schemas.microsoft.com/office/powerpoint/2010/main" val="29064697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５</a:t>
            </a:r>
            <a:r>
              <a:rPr kumimoji="1" lang="ja-JP" altLang="en-US" dirty="0" smtClean="0"/>
              <a:t>．事業化イメージ</a:t>
            </a:r>
            <a:endParaRPr kumimoji="1" lang="ja-JP" altLang="en-US" dirty="0"/>
          </a:p>
        </p:txBody>
      </p:sp>
      <p:sp>
        <p:nvSpPr>
          <p:cNvPr id="3" name="コンテンツ プレースホルダー 2"/>
          <p:cNvSpPr>
            <a:spLocks noGrp="1"/>
          </p:cNvSpPr>
          <p:nvPr>
            <p:ph idx="1"/>
          </p:nvPr>
        </p:nvSpPr>
        <p:spPr/>
        <p:txBody>
          <a:bodyPr>
            <a:normAutofit/>
          </a:bodyPr>
          <a:lstStyle/>
          <a:p>
            <a:pPr marL="0" indent="0">
              <a:buNone/>
            </a:pPr>
            <a:endParaRPr lang="en-US" altLang="ja-JP" dirty="0" smtClean="0">
              <a:latin typeface="Meiryo UI" panose="020B0604030504040204" pitchFamily="50" charset="-128"/>
              <a:ea typeface="Meiryo UI" panose="020B0604030504040204" pitchFamily="50" charset="-128"/>
            </a:endParaRPr>
          </a:p>
          <a:p>
            <a:pPr marL="0" indent="0">
              <a:buNone/>
            </a:pPr>
            <a:endParaRPr lang="en-US" altLang="ja-JP" dirty="0">
              <a:latin typeface="Meiryo UI" panose="020B0604030504040204" pitchFamily="50" charset="-128"/>
              <a:ea typeface="Meiryo UI" panose="020B0604030504040204" pitchFamily="50" charset="-128"/>
            </a:endParaRPr>
          </a:p>
          <a:p>
            <a:pPr marL="0" indent="0">
              <a:buNone/>
            </a:pPr>
            <a:endParaRPr lang="en-US" altLang="ja-JP" dirty="0" smtClean="0">
              <a:latin typeface="Meiryo UI" panose="020B0604030504040204" pitchFamily="50" charset="-128"/>
              <a:ea typeface="Meiryo UI" panose="020B0604030504040204" pitchFamily="50" charset="-128"/>
            </a:endParaRPr>
          </a:p>
        </p:txBody>
      </p:sp>
      <p:sp>
        <p:nvSpPr>
          <p:cNvPr id="8" name="テキスト ボックス 7"/>
          <p:cNvSpPr txBox="1"/>
          <p:nvPr/>
        </p:nvSpPr>
        <p:spPr>
          <a:xfrm>
            <a:off x="1475656" y="5085184"/>
            <a:ext cx="7399734" cy="830997"/>
          </a:xfrm>
          <a:prstGeom prst="rect">
            <a:avLst/>
          </a:prstGeom>
          <a:noFill/>
          <a:ln w="6350">
            <a:solidFill>
              <a:schemeClr val="tx1"/>
            </a:solidFill>
            <a:prstDash val="dash"/>
          </a:ln>
        </p:spPr>
        <p:txBody>
          <a:bodyPr wrap="square" rtlCol="0">
            <a:spAutoFit/>
          </a:bodyPr>
          <a:lstStyle/>
          <a:p>
            <a:pPr lvl="0" defTabSz="457200">
              <a:defRPr/>
            </a:pPr>
            <a:r>
              <a:rPr lang="ja-JP" altLang="en-US" sz="1200" dirty="0" smtClean="0">
                <a:solidFill>
                  <a:prstClr val="black"/>
                </a:solidFill>
                <a:latin typeface="Meiryo UI" panose="020B0604030504040204" pitchFamily="50" charset="-128"/>
                <a:ea typeface="Meiryo UI" panose="020B0604030504040204" pitchFamily="50" charset="-128"/>
              </a:rPr>
              <a:t>実証</a:t>
            </a:r>
            <a:r>
              <a:rPr lang="ja-JP" altLang="en-US" sz="1200" dirty="0">
                <a:solidFill>
                  <a:prstClr val="black"/>
                </a:solidFill>
                <a:latin typeface="Meiryo UI" panose="020B0604030504040204" pitchFamily="50" charset="-128"/>
                <a:ea typeface="Meiryo UI" panose="020B0604030504040204" pitchFamily="50" charset="-128"/>
              </a:rPr>
              <a:t>研究</a:t>
            </a:r>
            <a:r>
              <a:rPr lang="ja-JP" altLang="en-US" sz="1200" dirty="0" smtClean="0">
                <a:solidFill>
                  <a:prstClr val="black"/>
                </a:solidFill>
                <a:latin typeface="Meiryo UI" panose="020B0604030504040204" pitchFamily="50" charset="-128"/>
                <a:ea typeface="Meiryo UI" panose="020B0604030504040204" pitchFamily="50" charset="-128"/>
              </a:rPr>
              <a:t>の結果を元にサービス化する場合の事業化イメ</a:t>
            </a:r>
            <a:r>
              <a:rPr lang="en-US" altLang="ja-JP" sz="1200" dirty="0" smtClean="0">
                <a:solidFill>
                  <a:prstClr val="black"/>
                </a:solidFill>
                <a:latin typeface="Meiryo UI" panose="020B0604030504040204" pitchFamily="50" charset="-128"/>
                <a:ea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rPr>
              <a:t>ジ、どのようにマネタイズするのかについてご記入ください。</a:t>
            </a:r>
            <a:endParaRPr lang="en-US" altLang="ja-JP" sz="1200" dirty="0" smtClean="0">
              <a:solidFill>
                <a:prstClr val="black"/>
              </a:solidFill>
              <a:latin typeface="Meiryo UI" panose="020B0604030504040204" pitchFamily="50" charset="-128"/>
              <a:ea typeface="Meiryo UI" panose="020B0604030504040204" pitchFamily="50" charset="-128"/>
            </a:endParaRPr>
          </a:p>
          <a:p>
            <a:pPr lvl="0" defTabSz="457200">
              <a:defRPr/>
            </a:pPr>
            <a:r>
              <a:rPr lang="ja-JP" altLang="en-US" sz="1200" dirty="0" smtClean="0">
                <a:solidFill>
                  <a:prstClr val="black"/>
                </a:solidFill>
                <a:latin typeface="Meiryo UI" panose="020B0604030504040204" pitchFamily="50" charset="-128"/>
                <a:ea typeface="Meiryo UI" panose="020B0604030504040204" pitchFamily="50" charset="-128"/>
              </a:rPr>
              <a:t>○ターゲット顧客層</a:t>
            </a:r>
            <a:endParaRPr lang="en-US" altLang="ja-JP" sz="1200" dirty="0" smtClean="0">
              <a:solidFill>
                <a:prstClr val="black"/>
              </a:solidFill>
              <a:latin typeface="Meiryo UI" panose="020B0604030504040204" pitchFamily="50" charset="-128"/>
              <a:ea typeface="Meiryo UI" panose="020B0604030504040204" pitchFamily="50" charset="-128"/>
            </a:endParaRPr>
          </a:p>
          <a:p>
            <a:pPr lvl="0" defTabSz="457200">
              <a:defRPr/>
            </a:pPr>
            <a:r>
              <a:rPr lang="ja-JP" altLang="en-US" sz="1200" dirty="0" smtClean="0">
                <a:solidFill>
                  <a:prstClr val="black"/>
                </a:solidFill>
                <a:latin typeface="Meiryo UI" panose="020B0604030504040204" pitchFamily="50" charset="-128"/>
                <a:ea typeface="Meiryo UI" panose="020B0604030504040204" pitchFamily="50" charset="-128"/>
              </a:rPr>
              <a:t>○顧客へどのように訴求するのか（顧客はなぜサービスを利用をするのか、顧客へどうアプローチするのか）</a:t>
            </a:r>
            <a:endParaRPr lang="ja-JP" altLang="en-US" sz="1200" dirty="0">
              <a:solidFill>
                <a:prstClr val="black"/>
              </a:solidFill>
              <a:latin typeface="Meiryo UI" panose="020B0604030504040204" pitchFamily="50" charset="-128"/>
              <a:ea typeface="Meiryo UI" panose="020B0604030504040204" pitchFamily="50" charset="-128"/>
            </a:endParaRPr>
          </a:p>
          <a:p>
            <a:pPr lvl="0" defTabSz="457200">
              <a:defRPr/>
            </a:pPr>
            <a:r>
              <a:rPr lang="ja-JP" altLang="en-US" sz="1200" dirty="0" smtClean="0">
                <a:solidFill>
                  <a:prstClr val="black"/>
                </a:solidFill>
                <a:latin typeface="Meiryo UI" panose="020B0604030504040204" pitchFamily="50" charset="-128"/>
                <a:ea typeface="Meiryo UI" panose="020B0604030504040204" pitchFamily="50" charset="-128"/>
              </a:rPr>
              <a:t>○現時点での資金計画や人員</a:t>
            </a:r>
            <a:r>
              <a:rPr lang="ja-JP" altLang="en-US" sz="1200" dirty="0">
                <a:solidFill>
                  <a:prstClr val="black"/>
                </a:solidFill>
                <a:latin typeface="Meiryo UI" panose="020B0604030504040204" pitchFamily="50" charset="-128"/>
                <a:ea typeface="Meiryo UI" panose="020B0604030504040204" pitchFamily="50" charset="-128"/>
              </a:rPr>
              <a:t>計画などのリソースの調達，事業化に向けた</a:t>
            </a:r>
            <a:r>
              <a:rPr lang="ja-JP" altLang="en-US" sz="1200" dirty="0" smtClean="0">
                <a:solidFill>
                  <a:prstClr val="black"/>
                </a:solidFill>
                <a:latin typeface="Meiryo UI" panose="020B0604030504040204" pitchFamily="50" charset="-128"/>
                <a:ea typeface="Meiryo UI" panose="020B0604030504040204" pitchFamily="50" charset="-128"/>
              </a:rPr>
              <a:t>アクションなど、可能な範囲でご記入ください。</a:t>
            </a:r>
            <a:endParaRPr kumimoji="1" lang="en-US" altLang="ja-JP"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3" name="正方形/長方形 12"/>
          <p:cNvSpPr>
            <a:spLocks noChangeAspect="1"/>
          </p:cNvSpPr>
          <p:nvPr/>
        </p:nvSpPr>
        <p:spPr>
          <a:xfrm>
            <a:off x="7686676" y="6426344"/>
            <a:ext cx="828674" cy="304271"/>
          </a:xfrm>
          <a:prstGeom prst="rect">
            <a:avLst/>
          </a:prstGeom>
          <a:solidFill>
            <a:srgbClr val="1D208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bg1"/>
                </a:solidFill>
                <a:latin typeface="Meiryo UI" panose="020B0604030504040204" pitchFamily="50" charset="-128"/>
                <a:ea typeface="Meiryo UI" panose="020B0604030504040204" pitchFamily="50" charset="-128"/>
              </a:rPr>
              <a:t>発展</a:t>
            </a:r>
            <a:r>
              <a:rPr kumimoji="1" lang="ja-JP" altLang="en-US" sz="1400" dirty="0" smtClean="0">
                <a:solidFill>
                  <a:schemeClr val="bg1"/>
                </a:solidFill>
                <a:latin typeface="Meiryo UI" panose="020B0604030504040204" pitchFamily="50" charset="-128"/>
                <a:ea typeface="Meiryo UI" panose="020B0604030504040204" pitchFamily="50" charset="-128"/>
              </a:rPr>
              <a:t>性</a:t>
            </a:r>
            <a:endParaRPr kumimoji="1" lang="ja-JP" altLang="en-US" sz="1400" dirty="0">
              <a:solidFill>
                <a:schemeClr val="bg1"/>
              </a:solidFill>
              <a:latin typeface="Meiryo UI" panose="020B0604030504040204" pitchFamily="50" charset="-128"/>
              <a:ea typeface="Meiryo UI" panose="020B0604030504040204" pitchFamily="50" charset="-128"/>
            </a:endParaRPr>
          </a:p>
        </p:txBody>
      </p:sp>
      <p:sp>
        <p:nvSpPr>
          <p:cNvPr id="14" name="正方形/長方形 13"/>
          <p:cNvSpPr>
            <a:spLocks noChangeAspect="1"/>
          </p:cNvSpPr>
          <p:nvPr/>
        </p:nvSpPr>
        <p:spPr>
          <a:xfrm>
            <a:off x="6444208" y="6426344"/>
            <a:ext cx="1057803" cy="303128"/>
          </a:xfrm>
          <a:prstGeom prst="rect">
            <a:avLst/>
          </a:prstGeom>
          <a:solidFill>
            <a:srgbClr val="1D208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100" dirty="0">
                <a:solidFill>
                  <a:schemeClr val="bg1"/>
                </a:solidFill>
                <a:latin typeface="Meiryo UI" panose="020B0604030504040204" pitchFamily="50" charset="-128"/>
                <a:ea typeface="Meiryo UI" panose="020B0604030504040204" pitchFamily="50" charset="-128"/>
              </a:rPr>
              <a:t>実証</a:t>
            </a:r>
            <a:r>
              <a:rPr kumimoji="1" lang="ja-JP" altLang="en-US" sz="1100" dirty="0" smtClean="0">
                <a:solidFill>
                  <a:schemeClr val="bg1"/>
                </a:solidFill>
                <a:latin typeface="Meiryo UI" panose="020B0604030504040204" pitchFamily="50" charset="-128"/>
                <a:ea typeface="Meiryo UI" panose="020B0604030504040204" pitchFamily="50" charset="-128"/>
              </a:rPr>
              <a:t>可能性</a:t>
            </a:r>
            <a:endParaRPr kumimoji="1" lang="ja-JP" altLang="en-US" sz="1100"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4783930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６</a:t>
            </a:r>
            <a:r>
              <a:rPr kumimoji="1" lang="ja-JP" altLang="en-US" dirty="0" smtClean="0"/>
              <a:t>．</a:t>
            </a:r>
            <a:r>
              <a:rPr lang="ja-JP" altLang="en-US" dirty="0">
                <a:latin typeface="Meiryo UI" panose="020B0604030504040204" pitchFamily="50" charset="-128"/>
                <a:ea typeface="Meiryo UI" panose="020B0604030504040204" pitchFamily="50" charset="-128"/>
                <a:cs typeface="メイリオ" panose="020B0604030504040204" pitchFamily="50" charset="-128"/>
              </a:rPr>
              <a:t>その他、</a:t>
            </a:r>
            <a:r>
              <a:rPr lang="en-US" altLang="ja-JP" dirty="0">
                <a:latin typeface="Meiryo UI" panose="020B0604030504040204" pitchFamily="50" charset="-128"/>
                <a:ea typeface="Meiryo UI" panose="020B0604030504040204" pitchFamily="50" charset="-128"/>
                <a:cs typeface="メイリオ" panose="020B0604030504040204" pitchFamily="50" charset="-128"/>
              </a:rPr>
              <a:t>PR</a:t>
            </a:r>
            <a:r>
              <a:rPr lang="ja-JP" altLang="en-US" dirty="0">
                <a:latin typeface="Meiryo UI" panose="020B0604030504040204" pitchFamily="50" charset="-128"/>
                <a:ea typeface="Meiryo UI" panose="020B0604030504040204" pitchFamily="50" charset="-128"/>
                <a:cs typeface="メイリオ" panose="020B0604030504040204" pitchFamily="50" charset="-128"/>
              </a:rPr>
              <a:t>したい事項（任意）</a:t>
            </a:r>
          </a:p>
        </p:txBody>
      </p:sp>
      <p:sp>
        <p:nvSpPr>
          <p:cNvPr id="3" name="コンテンツ プレースホルダー 2"/>
          <p:cNvSpPr>
            <a:spLocks noGrp="1"/>
          </p:cNvSpPr>
          <p:nvPr>
            <p:ph idx="1"/>
          </p:nvPr>
        </p:nvSpPr>
        <p:spPr/>
        <p:txBody>
          <a:bodyPr>
            <a:normAutofit/>
          </a:bodyPr>
          <a:lstStyle/>
          <a:p>
            <a:pPr marL="0" indent="0">
              <a:buNone/>
            </a:pPr>
            <a:endParaRPr lang="en-US" altLang="ja-JP" dirty="0" smtClean="0">
              <a:latin typeface="Meiryo UI" panose="020B0604030504040204" pitchFamily="50" charset="-128"/>
              <a:ea typeface="Meiryo UI" panose="020B0604030504040204" pitchFamily="50" charset="-128"/>
            </a:endParaRPr>
          </a:p>
          <a:p>
            <a:pPr marL="0" indent="0">
              <a:buNone/>
            </a:pPr>
            <a:endParaRPr lang="en-US" altLang="ja-JP" dirty="0">
              <a:latin typeface="Meiryo UI" panose="020B0604030504040204" pitchFamily="50" charset="-128"/>
              <a:ea typeface="Meiryo UI" panose="020B0604030504040204" pitchFamily="50" charset="-128"/>
            </a:endParaRPr>
          </a:p>
          <a:p>
            <a:pPr marL="0" indent="0">
              <a:buNone/>
            </a:pPr>
            <a:endParaRPr lang="en-US" altLang="ja-JP" dirty="0" smtClean="0">
              <a:latin typeface="Meiryo UI" panose="020B0604030504040204" pitchFamily="50" charset="-128"/>
              <a:ea typeface="Meiryo UI" panose="020B0604030504040204" pitchFamily="50" charset="-128"/>
            </a:endParaRPr>
          </a:p>
        </p:txBody>
      </p:sp>
      <p:sp>
        <p:nvSpPr>
          <p:cNvPr id="8" name="テキスト ボックス 7"/>
          <p:cNvSpPr txBox="1"/>
          <p:nvPr/>
        </p:nvSpPr>
        <p:spPr>
          <a:xfrm>
            <a:off x="1403648" y="4770575"/>
            <a:ext cx="7399734" cy="1384995"/>
          </a:xfrm>
          <a:prstGeom prst="rect">
            <a:avLst/>
          </a:prstGeom>
          <a:noFill/>
          <a:ln w="6350">
            <a:solidFill>
              <a:schemeClr val="tx1"/>
            </a:solidFill>
            <a:prstDash val="dash"/>
          </a:ln>
        </p:spPr>
        <p:txBody>
          <a:bodyPr wrap="square" rtlCol="0">
            <a:spAutoFit/>
          </a:bodyPr>
          <a:lstStyle/>
          <a:p>
            <a:pPr lvl="0" defTabSz="457200">
              <a:defRPr/>
            </a:pPr>
            <a:r>
              <a:rPr lang="ja-JP" altLang="en-US" sz="1200" dirty="0" smtClean="0">
                <a:solidFill>
                  <a:prstClr val="black"/>
                </a:solidFill>
                <a:latin typeface="Meiryo UI" panose="020B0604030504040204" pitchFamily="50" charset="-128"/>
                <a:ea typeface="Meiryo UI" panose="020B0604030504040204" pitchFamily="50" charset="-128"/>
              </a:rPr>
              <a:t>特筆すべき事項などございましたら、ご記入ください。</a:t>
            </a:r>
            <a:endParaRPr lang="en-US" altLang="ja-JP" sz="1200" dirty="0" smtClean="0">
              <a:solidFill>
                <a:prstClr val="black"/>
              </a:solidFill>
              <a:latin typeface="Meiryo UI" panose="020B0604030504040204" pitchFamily="50" charset="-128"/>
              <a:ea typeface="Meiryo UI" panose="020B0604030504040204" pitchFamily="50" charset="-128"/>
            </a:endParaRPr>
          </a:p>
          <a:p>
            <a:pPr lvl="0" defTabSz="457200">
              <a:defRPr/>
            </a:pPr>
            <a:endParaRPr lang="en-US" altLang="ja-JP" sz="1200" dirty="0" smtClean="0">
              <a:solidFill>
                <a:prstClr val="black"/>
              </a:solidFill>
              <a:latin typeface="Meiryo UI" panose="020B0604030504040204" pitchFamily="50" charset="-128"/>
              <a:ea typeface="Meiryo UI" panose="020B0604030504040204" pitchFamily="50" charset="-128"/>
            </a:endParaRPr>
          </a:p>
          <a:p>
            <a:pPr lvl="0" defTabSz="457200">
              <a:defRPr/>
            </a:pPr>
            <a:r>
              <a:rPr lang="ja-JP" altLang="en-US" sz="1200" dirty="0" smtClean="0">
                <a:solidFill>
                  <a:prstClr val="black"/>
                </a:solidFill>
                <a:latin typeface="Meiryo UI" panose="020B0604030504040204" pitchFamily="50" charset="-128"/>
                <a:ea typeface="Meiryo UI" panose="020B0604030504040204" pitchFamily="50" charset="-128"/>
              </a:rPr>
              <a:t>（例）</a:t>
            </a:r>
            <a:endParaRPr lang="en-US" altLang="ja-JP" sz="1200" dirty="0" smtClean="0">
              <a:solidFill>
                <a:prstClr val="black"/>
              </a:solidFill>
              <a:latin typeface="Meiryo UI" panose="020B0604030504040204" pitchFamily="50" charset="-128"/>
              <a:ea typeface="Meiryo UI" panose="020B0604030504040204" pitchFamily="50" charset="-128"/>
            </a:endParaRPr>
          </a:p>
          <a:p>
            <a:pPr lvl="0" defTabSz="457200">
              <a:defRPr/>
            </a:pPr>
            <a:r>
              <a:rPr lang="ja-JP" altLang="en-US" sz="1200" dirty="0" smtClean="0">
                <a:solidFill>
                  <a:prstClr val="black"/>
                </a:solidFill>
                <a:latin typeface="Meiryo UI" panose="020B0604030504040204" pitchFamily="50" charset="-128"/>
                <a:ea typeface="Meiryo UI" panose="020B0604030504040204" pitchFamily="50" charset="-128"/>
              </a:rPr>
              <a:t>○本プロジェクト</a:t>
            </a:r>
            <a:r>
              <a:rPr lang="en-US" altLang="ja-JP" sz="1200" dirty="0" smtClean="0">
                <a:solidFill>
                  <a:prstClr val="black"/>
                </a:solidFill>
                <a:latin typeface="Meiryo UI" panose="020B0604030504040204" pitchFamily="50" charset="-128"/>
                <a:ea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rPr>
              <a:t>実証</a:t>
            </a:r>
            <a:r>
              <a:rPr lang="ja-JP" altLang="en-US" sz="1200" dirty="0">
                <a:solidFill>
                  <a:prstClr val="black"/>
                </a:solidFill>
                <a:latin typeface="Meiryo UI" panose="020B0604030504040204" pitchFamily="50" charset="-128"/>
                <a:ea typeface="Meiryo UI" panose="020B0604030504040204" pitchFamily="50" charset="-128"/>
              </a:rPr>
              <a:t>研究</a:t>
            </a:r>
            <a:r>
              <a:rPr lang="ja-JP" altLang="en-US" sz="1200" dirty="0" smtClean="0">
                <a:solidFill>
                  <a:prstClr val="black"/>
                </a:solidFill>
                <a:latin typeface="Meiryo UI" panose="020B0604030504040204" pitchFamily="50" charset="-128"/>
                <a:ea typeface="Meiryo UI" panose="020B0604030504040204" pitchFamily="50" charset="-128"/>
              </a:rPr>
              <a:t>の基盤となる技術、プロトタイプなどがある場合、その概要、現時点での成熟具合</a:t>
            </a:r>
            <a:endParaRPr lang="en-US" altLang="ja-JP" sz="1200" dirty="0" smtClean="0">
              <a:solidFill>
                <a:prstClr val="black"/>
              </a:solidFill>
              <a:latin typeface="Meiryo UI" panose="020B0604030504040204" pitchFamily="50" charset="-128"/>
              <a:ea typeface="Meiryo UI" panose="020B0604030504040204" pitchFamily="50" charset="-128"/>
            </a:endParaRPr>
          </a:p>
          <a:p>
            <a:pPr defTabSz="457200">
              <a:defRPr/>
            </a:pPr>
            <a:r>
              <a:rPr kumimoji="1" lang="ja-JP" altLang="en-US"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rPr>
              <a:t>○</a:t>
            </a:r>
            <a:r>
              <a:rPr lang="ja-JP" altLang="en-US" sz="1200" noProof="0" dirty="0" smtClean="0">
                <a:latin typeface="Meiryo UI" panose="020B0604030504040204" pitchFamily="50" charset="-128"/>
                <a:ea typeface="Meiryo UI" panose="020B0604030504040204" pitchFamily="50" charset="-128"/>
              </a:rPr>
              <a:t>香川県内自治体</a:t>
            </a:r>
            <a:r>
              <a:rPr lang="ja-JP" altLang="en-US" sz="1200" dirty="0" smtClean="0">
                <a:latin typeface="Meiryo UI" panose="020B0604030504040204" pitchFamily="50" charset="-128"/>
                <a:ea typeface="Meiryo UI" panose="020B0604030504040204" pitchFamily="50" charset="-128"/>
                <a:cs typeface="メイリオ" panose="020B0604030504040204" pitchFamily="50" charset="-128"/>
              </a:rPr>
              <a:t>の</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施策・事業との連携</a:t>
            </a:r>
            <a:r>
              <a:rPr lang="ja-JP" altLang="en-US" sz="1200" dirty="0" smtClean="0">
                <a:latin typeface="Meiryo UI" panose="020B0604030504040204" pitchFamily="50" charset="-128"/>
                <a:ea typeface="Meiryo UI" panose="020B0604030504040204" pitchFamily="50" charset="-128"/>
                <a:cs typeface="メイリオ" panose="020B0604030504040204" pitchFamily="50" charset="-128"/>
              </a:rPr>
              <a:t>などの可能性がある場合、その内容</a:t>
            </a:r>
            <a:endParaRPr lang="en-US" altLang="ja-JP" sz="1200" dirty="0" smtClean="0">
              <a:latin typeface="Meiryo UI" panose="020B0604030504040204" pitchFamily="50" charset="-128"/>
              <a:ea typeface="Meiryo UI" panose="020B0604030504040204" pitchFamily="50" charset="-128"/>
              <a:cs typeface="メイリオ" panose="020B0604030504040204" pitchFamily="50" charset="-128"/>
            </a:endParaRPr>
          </a:p>
          <a:p>
            <a:pPr defTabSz="457200">
              <a:defRPr/>
            </a:pPr>
            <a:r>
              <a:rPr lang="ja-JP" altLang="en-US" sz="1200" dirty="0" smtClean="0">
                <a:latin typeface="Meiryo UI" panose="020B0604030504040204" pitchFamily="50" charset="-128"/>
                <a:ea typeface="Meiryo UI" panose="020B0604030504040204" pitchFamily="50" charset="-128"/>
                <a:cs typeface="メイリオ" panose="020B0604030504040204" pitchFamily="50" charset="-128"/>
              </a:rPr>
              <a:t>○実証</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研究</a:t>
            </a:r>
            <a:r>
              <a:rPr lang="ja-JP" altLang="en-US" sz="1200" dirty="0" smtClean="0">
                <a:latin typeface="Meiryo UI" panose="020B0604030504040204" pitchFamily="50" charset="-128"/>
                <a:ea typeface="Meiryo UI" panose="020B0604030504040204" pitchFamily="50" charset="-128"/>
                <a:cs typeface="メイリオ" panose="020B0604030504040204" pitchFamily="50" charset="-128"/>
              </a:rPr>
              <a:t>実施時及び終了後の実装時に香川県内の自治体</a:t>
            </a:r>
            <a:r>
              <a:rPr lang="en-US" altLang="ja-JP" sz="1200" dirty="0" smtClean="0">
                <a:latin typeface="Meiryo UI" panose="020B0604030504040204" pitchFamily="50" charset="-128"/>
                <a:ea typeface="Meiryo UI" panose="020B0604030504040204" pitchFamily="50" charset="-128"/>
                <a:cs typeface="メイリオ" panose="020B0604030504040204" pitchFamily="50" charset="-128"/>
              </a:rPr>
              <a:t>/</a:t>
            </a:r>
            <a:r>
              <a:rPr lang="ja-JP" altLang="en-US" sz="1200" dirty="0">
                <a:latin typeface="Meiryo UI" panose="020B0604030504040204" pitchFamily="50" charset="-128"/>
                <a:ea typeface="Meiryo UI" panose="020B0604030504040204" pitchFamily="50" charset="-128"/>
                <a:cs typeface="メイリオ" panose="020B0604030504040204" pitchFamily="50" charset="-128"/>
              </a:rPr>
              <a:t>香川県</a:t>
            </a:r>
            <a:r>
              <a:rPr lang="ja-JP" altLang="en-US" sz="1200" dirty="0" smtClean="0">
                <a:latin typeface="Meiryo UI" panose="020B0604030504040204" pitchFamily="50" charset="-128"/>
                <a:ea typeface="Meiryo UI" panose="020B0604030504040204" pitchFamily="50" charset="-128"/>
                <a:cs typeface="メイリオ" panose="020B0604030504040204" pitchFamily="50" charset="-128"/>
              </a:rPr>
              <a:t>民に還元しうるサービス　　　など</a:t>
            </a:r>
            <a:endParaRPr lang="en-US" altLang="ja-JP" sz="1200" dirty="0" smtClean="0">
              <a:latin typeface="Meiryo UI" panose="020B0604030504040204" pitchFamily="50" charset="-128"/>
              <a:ea typeface="Meiryo UI" panose="020B0604030504040204" pitchFamily="50" charset="-128"/>
              <a:cs typeface="メイリオ" panose="020B0604030504040204" pitchFamily="50" charset="-128"/>
            </a:endParaRPr>
          </a:p>
          <a:p>
            <a:pPr defTabSz="457200">
              <a:defRPr/>
            </a:pPr>
            <a:endParaRPr lang="en-US" altLang="ja-JP" sz="1200" dirty="0" smtClean="0">
              <a:latin typeface="Meiryo UI" panose="020B0604030504040204" pitchFamily="50" charset="-128"/>
              <a:ea typeface="Meiryo UI" panose="020B0604030504040204" pitchFamily="50" charset="-128"/>
              <a:cs typeface="メイリオ" panose="020B0604030504040204" pitchFamily="50" charset="-128"/>
            </a:endParaRPr>
          </a:p>
        </p:txBody>
      </p:sp>
      <p:sp>
        <p:nvSpPr>
          <p:cNvPr id="9" name="正方形/長方形 8"/>
          <p:cNvSpPr>
            <a:spLocks noChangeAspect="1"/>
          </p:cNvSpPr>
          <p:nvPr/>
        </p:nvSpPr>
        <p:spPr>
          <a:xfrm>
            <a:off x="4611477" y="6426342"/>
            <a:ext cx="828674" cy="304271"/>
          </a:xfrm>
          <a:prstGeom prst="rect">
            <a:avLst/>
          </a:prstGeom>
          <a:solidFill>
            <a:srgbClr val="1D208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bg1"/>
                </a:solidFill>
                <a:latin typeface="Meiryo UI" panose="020B0604030504040204" pitchFamily="50" charset="-128"/>
                <a:ea typeface="Meiryo UI" panose="020B0604030504040204" pitchFamily="50" charset="-128"/>
              </a:rPr>
              <a:t>適合</a:t>
            </a:r>
            <a:r>
              <a:rPr kumimoji="1" lang="ja-JP" altLang="en-US" sz="1400" dirty="0" smtClean="0">
                <a:solidFill>
                  <a:schemeClr val="bg1"/>
                </a:solidFill>
                <a:latin typeface="Meiryo UI" panose="020B0604030504040204" pitchFamily="50" charset="-128"/>
                <a:ea typeface="Meiryo UI" panose="020B0604030504040204" pitchFamily="50" charset="-128"/>
              </a:rPr>
              <a:t>性</a:t>
            </a:r>
            <a:endParaRPr kumimoji="1" lang="ja-JP" altLang="en-US" sz="1400" dirty="0">
              <a:solidFill>
                <a:schemeClr val="bg1"/>
              </a:solidFill>
              <a:latin typeface="Meiryo UI" panose="020B0604030504040204" pitchFamily="50" charset="-128"/>
              <a:ea typeface="Meiryo UI" panose="020B0604030504040204" pitchFamily="50" charset="-128"/>
            </a:endParaRPr>
          </a:p>
        </p:txBody>
      </p:sp>
      <p:sp>
        <p:nvSpPr>
          <p:cNvPr id="10" name="正方形/長方形 9"/>
          <p:cNvSpPr>
            <a:spLocks noChangeAspect="1"/>
          </p:cNvSpPr>
          <p:nvPr/>
        </p:nvSpPr>
        <p:spPr>
          <a:xfrm>
            <a:off x="5601296" y="6426345"/>
            <a:ext cx="828674" cy="304271"/>
          </a:xfrm>
          <a:prstGeom prst="rect">
            <a:avLst/>
          </a:prstGeom>
          <a:solidFill>
            <a:srgbClr val="1D208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bg1"/>
                </a:solidFill>
                <a:latin typeface="Meiryo UI" panose="020B0604030504040204" pitchFamily="50" charset="-128"/>
                <a:ea typeface="Meiryo UI" panose="020B0604030504040204" pitchFamily="50" charset="-128"/>
              </a:rPr>
              <a:t>安全</a:t>
            </a:r>
            <a:r>
              <a:rPr kumimoji="1" lang="ja-JP" altLang="en-US" sz="1400" dirty="0" smtClean="0">
                <a:solidFill>
                  <a:schemeClr val="bg1"/>
                </a:solidFill>
                <a:latin typeface="Meiryo UI" panose="020B0604030504040204" pitchFamily="50" charset="-128"/>
                <a:ea typeface="Meiryo UI" panose="020B0604030504040204" pitchFamily="50" charset="-128"/>
              </a:rPr>
              <a:t>性</a:t>
            </a:r>
            <a:endParaRPr kumimoji="1" lang="ja-JP" altLang="en-US" sz="1400" dirty="0">
              <a:solidFill>
                <a:schemeClr val="bg1"/>
              </a:solidFill>
              <a:latin typeface="Meiryo UI" panose="020B0604030504040204" pitchFamily="50" charset="-128"/>
              <a:ea typeface="Meiryo UI" panose="020B0604030504040204" pitchFamily="50" charset="-128"/>
            </a:endParaRPr>
          </a:p>
        </p:txBody>
      </p:sp>
      <p:sp>
        <p:nvSpPr>
          <p:cNvPr id="13" name="正方形/長方形 12"/>
          <p:cNvSpPr>
            <a:spLocks noChangeAspect="1"/>
          </p:cNvSpPr>
          <p:nvPr/>
        </p:nvSpPr>
        <p:spPr>
          <a:xfrm>
            <a:off x="6591115" y="6426343"/>
            <a:ext cx="954979" cy="304271"/>
          </a:xfrm>
          <a:prstGeom prst="rect">
            <a:avLst/>
          </a:prstGeom>
          <a:solidFill>
            <a:srgbClr val="1D208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smtClean="0">
                <a:solidFill>
                  <a:schemeClr val="bg1"/>
                </a:solidFill>
                <a:latin typeface="Meiryo UI" panose="020B0604030504040204" pitchFamily="50" charset="-128"/>
                <a:ea typeface="Meiryo UI" panose="020B0604030504040204" pitchFamily="50" charset="-128"/>
              </a:rPr>
              <a:t>実証可能性</a:t>
            </a:r>
            <a:endParaRPr kumimoji="1" lang="ja-JP" altLang="en-US" sz="1200" dirty="0">
              <a:solidFill>
                <a:schemeClr val="bg1"/>
              </a:solidFill>
              <a:latin typeface="Meiryo UI" panose="020B0604030504040204" pitchFamily="50" charset="-128"/>
              <a:ea typeface="Meiryo UI" panose="020B0604030504040204" pitchFamily="50" charset="-128"/>
            </a:endParaRPr>
          </a:p>
        </p:txBody>
      </p:sp>
      <p:sp>
        <p:nvSpPr>
          <p:cNvPr id="14" name="正方形/長方形 13"/>
          <p:cNvSpPr>
            <a:spLocks noChangeAspect="1"/>
          </p:cNvSpPr>
          <p:nvPr/>
        </p:nvSpPr>
        <p:spPr>
          <a:xfrm>
            <a:off x="7707239" y="6426343"/>
            <a:ext cx="828674" cy="304271"/>
          </a:xfrm>
          <a:prstGeom prst="rect">
            <a:avLst/>
          </a:prstGeom>
          <a:solidFill>
            <a:srgbClr val="1D208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bg1"/>
                </a:solidFill>
                <a:latin typeface="Meiryo UI" panose="020B0604030504040204" pitchFamily="50" charset="-128"/>
                <a:ea typeface="Meiryo UI" panose="020B0604030504040204" pitchFamily="50" charset="-128"/>
              </a:rPr>
              <a:t>発展</a:t>
            </a:r>
            <a:r>
              <a:rPr kumimoji="1" lang="ja-JP" altLang="en-US" sz="1400" dirty="0" smtClean="0">
                <a:solidFill>
                  <a:schemeClr val="bg1"/>
                </a:solidFill>
                <a:latin typeface="Meiryo UI" panose="020B0604030504040204" pitchFamily="50" charset="-128"/>
                <a:ea typeface="Meiryo UI" panose="020B0604030504040204" pitchFamily="50" charset="-128"/>
              </a:rPr>
              <a:t>性</a:t>
            </a:r>
            <a:endParaRPr kumimoji="1" lang="ja-JP" altLang="en-US" sz="1400"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372451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７</a:t>
            </a:r>
            <a:r>
              <a:rPr kumimoji="1" lang="ja-JP" altLang="en-US" dirty="0" smtClean="0"/>
              <a:t>．事業化に向けた障壁となる規制（任意）</a:t>
            </a:r>
            <a:endParaRPr kumimoji="1" lang="ja-JP" altLang="en-US" dirty="0"/>
          </a:p>
        </p:txBody>
      </p:sp>
      <p:sp>
        <p:nvSpPr>
          <p:cNvPr id="3" name="コンテンツ プレースホルダー 2"/>
          <p:cNvSpPr>
            <a:spLocks noGrp="1"/>
          </p:cNvSpPr>
          <p:nvPr>
            <p:ph idx="1"/>
          </p:nvPr>
        </p:nvSpPr>
        <p:spPr/>
        <p:txBody>
          <a:bodyPr>
            <a:normAutofit/>
          </a:bodyPr>
          <a:lstStyle/>
          <a:p>
            <a:pPr marL="0" indent="0">
              <a:buNone/>
            </a:pPr>
            <a:endParaRPr lang="en-US" altLang="ja-JP" dirty="0" smtClean="0">
              <a:latin typeface="Meiryo UI" panose="020B0604030504040204" pitchFamily="50" charset="-128"/>
              <a:ea typeface="Meiryo UI" panose="020B0604030504040204" pitchFamily="50" charset="-128"/>
            </a:endParaRPr>
          </a:p>
          <a:p>
            <a:pPr marL="0" indent="0">
              <a:buNone/>
            </a:pPr>
            <a:endParaRPr lang="en-US" altLang="ja-JP" dirty="0">
              <a:latin typeface="Meiryo UI" panose="020B0604030504040204" pitchFamily="50" charset="-128"/>
              <a:ea typeface="Meiryo UI" panose="020B0604030504040204" pitchFamily="50" charset="-128"/>
            </a:endParaRPr>
          </a:p>
          <a:p>
            <a:pPr marL="0" indent="0">
              <a:buNone/>
            </a:pPr>
            <a:endParaRPr lang="en-US" altLang="ja-JP" dirty="0" smtClean="0">
              <a:latin typeface="Meiryo UI" panose="020B0604030504040204" pitchFamily="50" charset="-128"/>
              <a:ea typeface="Meiryo UI" panose="020B0604030504040204" pitchFamily="50" charset="-128"/>
            </a:endParaRPr>
          </a:p>
        </p:txBody>
      </p:sp>
      <p:sp>
        <p:nvSpPr>
          <p:cNvPr id="8" name="テキスト ボックス 7"/>
          <p:cNvSpPr txBox="1"/>
          <p:nvPr/>
        </p:nvSpPr>
        <p:spPr>
          <a:xfrm>
            <a:off x="2987824" y="5157192"/>
            <a:ext cx="5996086" cy="461665"/>
          </a:xfrm>
          <a:prstGeom prst="rect">
            <a:avLst/>
          </a:prstGeom>
          <a:noFill/>
          <a:ln w="6350">
            <a:solidFill>
              <a:schemeClr val="tx1"/>
            </a:solidFill>
            <a:prstDash val="dash"/>
          </a:ln>
        </p:spPr>
        <p:txBody>
          <a:bodyPr wrap="square" rtlCol="0">
            <a:spAutoFit/>
          </a:bodyPr>
          <a:lstStyle/>
          <a:p>
            <a:pPr lvl="0" defTabSz="457200">
              <a:defRPr/>
            </a:pPr>
            <a:r>
              <a:rPr lang="ja-JP" altLang="en-US" sz="1200" dirty="0">
                <a:solidFill>
                  <a:prstClr val="black"/>
                </a:solidFill>
                <a:latin typeface="Meiryo UI" panose="020B0604030504040204" pitchFamily="50" charset="-128"/>
                <a:ea typeface="Meiryo UI" panose="020B0604030504040204" pitchFamily="50" charset="-128"/>
              </a:rPr>
              <a:t>法</a:t>
            </a:r>
            <a:r>
              <a:rPr lang="ja-JP" altLang="en-US" sz="1200" dirty="0" smtClean="0">
                <a:solidFill>
                  <a:prstClr val="black"/>
                </a:solidFill>
                <a:latin typeface="Meiryo UI" panose="020B0604030504040204" pitchFamily="50" charset="-128"/>
                <a:ea typeface="Meiryo UI" panose="020B0604030504040204" pitchFamily="50" charset="-128"/>
              </a:rPr>
              <a:t>規制が</a:t>
            </a:r>
            <a:r>
              <a:rPr lang="ja-JP" altLang="en-US" sz="1200" dirty="0">
                <a:solidFill>
                  <a:prstClr val="black"/>
                </a:solidFill>
                <a:latin typeface="Meiryo UI" panose="020B0604030504040204" pitchFamily="50" charset="-128"/>
                <a:ea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rPr>
              <a:t>プロジェクト</a:t>
            </a:r>
            <a:r>
              <a:rPr kumimoji="1" lang="ja-JP" altLang="en-US"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rPr>
              <a:t>の推進や更なる事業の拡大の障壁となっている場合は、</a:t>
            </a:r>
            <a:endParaRPr kumimoji="1" lang="en-US" altLang="ja-JP"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endParaRPr>
          </a:p>
          <a:p>
            <a:pPr lvl="0" defTabSz="457200">
              <a:defRPr/>
            </a:pPr>
            <a:r>
              <a:rPr lang="ja-JP" altLang="en-US" sz="1200" dirty="0">
                <a:solidFill>
                  <a:prstClr val="black"/>
                </a:solidFill>
                <a:latin typeface="Meiryo UI" panose="020B0604030504040204" pitchFamily="50" charset="-128"/>
                <a:ea typeface="Meiryo UI" panose="020B0604030504040204" pitchFamily="50" charset="-128"/>
              </a:rPr>
              <a:t>対象</a:t>
            </a:r>
            <a:r>
              <a:rPr lang="ja-JP" altLang="en-US" sz="1200" dirty="0" smtClean="0">
                <a:solidFill>
                  <a:prstClr val="black"/>
                </a:solidFill>
                <a:latin typeface="Meiryo UI" panose="020B0604030504040204" pitchFamily="50" charset="-128"/>
                <a:ea typeface="Meiryo UI" panose="020B0604030504040204" pitchFamily="50" charset="-128"/>
              </a:rPr>
              <a:t>となる法律と緩和を期待する内容について、具体的にご記入ください。</a:t>
            </a:r>
            <a:endParaRPr kumimoji="1" lang="en-US" altLang="ja-JP"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 name="正方形/長方形 4"/>
          <p:cNvSpPr>
            <a:spLocks noChangeAspect="1"/>
          </p:cNvSpPr>
          <p:nvPr/>
        </p:nvSpPr>
        <p:spPr>
          <a:xfrm>
            <a:off x="2736378" y="7173417"/>
            <a:ext cx="828674" cy="304271"/>
          </a:xfrm>
          <a:prstGeom prst="rect">
            <a:avLst/>
          </a:prstGeom>
          <a:solidFill>
            <a:srgbClr val="1D208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bg1"/>
                </a:solidFill>
                <a:latin typeface="Meiryo UI" panose="020B0604030504040204" pitchFamily="50" charset="-128"/>
                <a:ea typeface="Meiryo UI" panose="020B0604030504040204" pitchFamily="50" charset="-128"/>
              </a:rPr>
              <a:t>適合</a:t>
            </a:r>
            <a:r>
              <a:rPr kumimoji="1" lang="ja-JP" altLang="en-US" sz="1400" dirty="0" smtClean="0">
                <a:solidFill>
                  <a:schemeClr val="bg1"/>
                </a:solidFill>
                <a:latin typeface="Meiryo UI" panose="020B0604030504040204" pitchFamily="50" charset="-128"/>
                <a:ea typeface="Meiryo UI" panose="020B0604030504040204" pitchFamily="50" charset="-128"/>
              </a:rPr>
              <a:t>性</a:t>
            </a:r>
            <a:endParaRPr kumimoji="1" lang="ja-JP" altLang="en-US" sz="1400" dirty="0">
              <a:solidFill>
                <a:schemeClr val="bg1"/>
              </a:solidFill>
              <a:latin typeface="Meiryo UI" panose="020B0604030504040204" pitchFamily="50" charset="-128"/>
              <a:ea typeface="Meiryo UI" panose="020B0604030504040204" pitchFamily="50" charset="-128"/>
            </a:endParaRPr>
          </a:p>
        </p:txBody>
      </p:sp>
      <p:sp>
        <p:nvSpPr>
          <p:cNvPr id="6" name="正方形/長方形 5"/>
          <p:cNvSpPr>
            <a:spLocks noChangeAspect="1"/>
          </p:cNvSpPr>
          <p:nvPr/>
        </p:nvSpPr>
        <p:spPr>
          <a:xfrm>
            <a:off x="3690193" y="7173417"/>
            <a:ext cx="828674" cy="304271"/>
          </a:xfrm>
          <a:prstGeom prst="rect">
            <a:avLst/>
          </a:prstGeom>
          <a:solidFill>
            <a:srgbClr val="1D208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bg1"/>
                </a:solidFill>
                <a:latin typeface="Meiryo UI" panose="020B0604030504040204" pitchFamily="50" charset="-128"/>
                <a:ea typeface="Meiryo UI" panose="020B0604030504040204" pitchFamily="50" charset="-128"/>
              </a:rPr>
              <a:t>安全</a:t>
            </a:r>
            <a:r>
              <a:rPr kumimoji="1" lang="ja-JP" altLang="en-US" sz="1400" dirty="0" smtClean="0">
                <a:solidFill>
                  <a:schemeClr val="bg1"/>
                </a:solidFill>
                <a:latin typeface="Meiryo UI" panose="020B0604030504040204" pitchFamily="50" charset="-128"/>
                <a:ea typeface="Meiryo UI" panose="020B0604030504040204" pitchFamily="50" charset="-128"/>
              </a:rPr>
              <a:t>性</a:t>
            </a:r>
            <a:endParaRPr kumimoji="1" lang="ja-JP" altLang="en-US" sz="1400" dirty="0">
              <a:solidFill>
                <a:schemeClr val="bg1"/>
              </a:solidFill>
              <a:latin typeface="Meiryo UI" panose="020B0604030504040204" pitchFamily="50" charset="-128"/>
              <a:ea typeface="Meiryo UI" panose="020B0604030504040204" pitchFamily="50" charset="-128"/>
            </a:endParaRPr>
          </a:p>
        </p:txBody>
      </p:sp>
      <p:sp>
        <p:nvSpPr>
          <p:cNvPr id="9" name="正方形/長方形 8"/>
          <p:cNvSpPr>
            <a:spLocks noChangeAspect="1"/>
          </p:cNvSpPr>
          <p:nvPr/>
        </p:nvSpPr>
        <p:spPr>
          <a:xfrm>
            <a:off x="4644008" y="7173416"/>
            <a:ext cx="954979" cy="304271"/>
          </a:xfrm>
          <a:prstGeom prst="rect">
            <a:avLst/>
          </a:prstGeom>
          <a:solidFill>
            <a:srgbClr val="1D208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smtClean="0">
                <a:solidFill>
                  <a:schemeClr val="bg1"/>
                </a:solidFill>
                <a:latin typeface="Meiryo UI" panose="020B0604030504040204" pitchFamily="50" charset="-128"/>
                <a:ea typeface="Meiryo UI" panose="020B0604030504040204" pitchFamily="50" charset="-128"/>
              </a:rPr>
              <a:t>実証可能性</a:t>
            </a:r>
            <a:endParaRPr kumimoji="1" lang="ja-JP" altLang="en-US" sz="1200" dirty="0">
              <a:solidFill>
                <a:schemeClr val="bg1"/>
              </a:solidFill>
              <a:latin typeface="Meiryo UI" panose="020B0604030504040204" pitchFamily="50" charset="-128"/>
              <a:ea typeface="Meiryo UI" panose="020B0604030504040204" pitchFamily="50" charset="-128"/>
            </a:endParaRPr>
          </a:p>
        </p:txBody>
      </p:sp>
      <p:sp>
        <p:nvSpPr>
          <p:cNvPr id="10" name="正方形/長方形 9"/>
          <p:cNvSpPr>
            <a:spLocks noChangeAspect="1"/>
          </p:cNvSpPr>
          <p:nvPr/>
        </p:nvSpPr>
        <p:spPr>
          <a:xfrm>
            <a:off x="5724128" y="7173415"/>
            <a:ext cx="828674" cy="304271"/>
          </a:xfrm>
          <a:prstGeom prst="rect">
            <a:avLst/>
          </a:prstGeom>
          <a:solidFill>
            <a:srgbClr val="1D208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bg1"/>
                </a:solidFill>
                <a:latin typeface="Meiryo UI" panose="020B0604030504040204" pitchFamily="50" charset="-128"/>
                <a:ea typeface="Meiryo UI" panose="020B0604030504040204" pitchFamily="50" charset="-128"/>
              </a:rPr>
              <a:t>発展</a:t>
            </a:r>
            <a:r>
              <a:rPr kumimoji="1" lang="ja-JP" altLang="en-US" sz="1400" dirty="0" smtClean="0">
                <a:solidFill>
                  <a:schemeClr val="bg1"/>
                </a:solidFill>
                <a:latin typeface="Meiryo UI" panose="020B0604030504040204" pitchFamily="50" charset="-128"/>
                <a:ea typeface="Meiryo UI" panose="020B0604030504040204" pitchFamily="50" charset="-128"/>
              </a:rPr>
              <a:t>性</a:t>
            </a:r>
            <a:endParaRPr kumimoji="1" lang="ja-JP" altLang="en-US" sz="1400"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260851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28650" y="365127"/>
            <a:ext cx="6214912" cy="507710"/>
          </a:xfrm>
        </p:spPr>
        <p:txBody>
          <a:bodyPr>
            <a:normAutofit/>
          </a:bodyPr>
          <a:lstStyle/>
          <a:p>
            <a:r>
              <a:rPr kumimoji="1" lang="ja-JP" altLang="en-US" dirty="0"/>
              <a:t>１</a:t>
            </a:r>
            <a:r>
              <a:rPr kumimoji="1" lang="ja-JP" altLang="en-US" dirty="0" smtClean="0"/>
              <a:t>．事業者概要</a:t>
            </a:r>
            <a:endParaRPr kumimoji="1" lang="ja-JP" altLang="en-US" dirty="0"/>
          </a:p>
        </p:txBody>
      </p:sp>
      <p:sp>
        <p:nvSpPr>
          <p:cNvPr id="3" name="コンテンツ プレースホルダー 2"/>
          <p:cNvSpPr>
            <a:spLocks noGrp="1"/>
          </p:cNvSpPr>
          <p:nvPr>
            <p:ph idx="1"/>
          </p:nvPr>
        </p:nvSpPr>
        <p:spPr/>
        <p:txBody>
          <a:bodyPr>
            <a:noAutofit/>
          </a:bodyPr>
          <a:lstStyle/>
          <a:p>
            <a:pPr marL="0" indent="0">
              <a:buNone/>
            </a:pPr>
            <a:r>
              <a:rPr lang="en-US" altLang="ja-JP" dirty="0" smtClean="0"/>
              <a:t>【</a:t>
            </a:r>
            <a:r>
              <a:rPr lang="ja-JP" altLang="en-US" dirty="0" smtClean="0"/>
              <a:t>事業者名</a:t>
            </a:r>
            <a:r>
              <a:rPr lang="en-US" altLang="ja-JP" dirty="0" smtClean="0"/>
              <a:t>】</a:t>
            </a:r>
          </a:p>
          <a:p>
            <a:pPr marL="0" indent="0">
              <a:buNone/>
            </a:pPr>
            <a:r>
              <a:rPr lang="en-US" altLang="ja-JP" dirty="0" smtClean="0"/>
              <a:t>【</a:t>
            </a:r>
            <a:r>
              <a:rPr lang="ja-JP" altLang="en-US" dirty="0" smtClean="0"/>
              <a:t>設立年月</a:t>
            </a:r>
            <a:r>
              <a:rPr lang="en-US" altLang="ja-JP" dirty="0" smtClean="0"/>
              <a:t>】</a:t>
            </a:r>
          </a:p>
          <a:p>
            <a:pPr marL="0" indent="0">
              <a:buNone/>
            </a:pPr>
            <a:r>
              <a:rPr lang="en-US" altLang="ja-JP" dirty="0" smtClean="0"/>
              <a:t>【</a:t>
            </a:r>
            <a:r>
              <a:rPr lang="ja-JP" altLang="en-US" dirty="0"/>
              <a:t>本社</a:t>
            </a:r>
            <a:r>
              <a:rPr lang="ja-JP" altLang="en-US" dirty="0" smtClean="0"/>
              <a:t>所在地</a:t>
            </a:r>
            <a:r>
              <a:rPr lang="en-US" altLang="ja-JP" dirty="0" smtClean="0"/>
              <a:t>】</a:t>
            </a:r>
          </a:p>
          <a:p>
            <a:pPr marL="0" indent="0">
              <a:buNone/>
            </a:pPr>
            <a:r>
              <a:rPr lang="ja-JP" altLang="en-US" sz="1600" dirty="0" smtClean="0"/>
              <a:t>（</a:t>
            </a:r>
            <a:r>
              <a:rPr lang="ja-JP" altLang="en-US" sz="1600" dirty="0"/>
              <a:t>香川県</a:t>
            </a:r>
            <a:r>
              <a:rPr lang="ja-JP" altLang="en-US" sz="1600" dirty="0" smtClean="0"/>
              <a:t>内拠点所在地）</a:t>
            </a:r>
            <a:endParaRPr lang="en-US" altLang="ja-JP" dirty="0" smtClean="0"/>
          </a:p>
          <a:p>
            <a:pPr marL="0" indent="0">
              <a:buNone/>
            </a:pPr>
            <a:r>
              <a:rPr lang="en-US" altLang="ja-JP" dirty="0" smtClean="0"/>
              <a:t>【</a:t>
            </a:r>
            <a:r>
              <a:rPr lang="ja-JP" altLang="en-US" dirty="0" smtClean="0"/>
              <a:t>代表者名</a:t>
            </a:r>
            <a:r>
              <a:rPr lang="en-US" altLang="ja-JP" dirty="0" smtClean="0"/>
              <a:t>】</a:t>
            </a:r>
            <a:endParaRPr lang="en-US" altLang="ja-JP" dirty="0"/>
          </a:p>
          <a:p>
            <a:pPr marL="0" indent="0">
              <a:buNone/>
            </a:pPr>
            <a:r>
              <a:rPr lang="en-US" altLang="ja-JP" dirty="0" smtClean="0"/>
              <a:t>【</a:t>
            </a:r>
            <a:r>
              <a:rPr lang="ja-JP" altLang="en-US" dirty="0" smtClean="0"/>
              <a:t>資本金</a:t>
            </a:r>
            <a:r>
              <a:rPr lang="en-US" altLang="ja-JP" dirty="0" smtClean="0"/>
              <a:t>】</a:t>
            </a:r>
          </a:p>
          <a:p>
            <a:pPr marL="0" indent="0">
              <a:buNone/>
            </a:pPr>
            <a:r>
              <a:rPr lang="en-US" altLang="ja-JP" dirty="0" smtClean="0"/>
              <a:t>【</a:t>
            </a:r>
            <a:r>
              <a:rPr lang="ja-JP" altLang="en-US" dirty="0" smtClean="0"/>
              <a:t>従業員数</a:t>
            </a:r>
            <a:r>
              <a:rPr lang="en-US" altLang="ja-JP" dirty="0" smtClean="0"/>
              <a:t>】</a:t>
            </a:r>
          </a:p>
          <a:p>
            <a:pPr marL="0" indent="0">
              <a:buNone/>
            </a:pPr>
            <a:r>
              <a:rPr lang="en-US" altLang="ja-JP" dirty="0" smtClean="0"/>
              <a:t>【</a:t>
            </a:r>
            <a:r>
              <a:rPr lang="ja-JP" altLang="en-US" dirty="0" smtClean="0"/>
              <a:t>事業内容</a:t>
            </a:r>
            <a:r>
              <a:rPr lang="en-US" altLang="ja-JP" dirty="0" smtClean="0"/>
              <a:t>】</a:t>
            </a:r>
            <a:r>
              <a:rPr lang="ja-JP" altLang="en-US" dirty="0" smtClean="0"/>
              <a:t> </a:t>
            </a:r>
            <a:endParaRPr lang="en-US" altLang="ja-JP" dirty="0" smtClean="0"/>
          </a:p>
          <a:p>
            <a:pPr marL="0" indent="0">
              <a:buNone/>
            </a:pPr>
            <a:r>
              <a:rPr lang="en-US" altLang="ja-JP" dirty="0" smtClean="0"/>
              <a:t>【</a:t>
            </a:r>
            <a:r>
              <a:rPr lang="ja-JP" altLang="en-US" dirty="0" smtClean="0"/>
              <a:t>ホームページ</a:t>
            </a:r>
            <a:r>
              <a:rPr lang="en-US" altLang="ja-JP" dirty="0" smtClean="0"/>
              <a:t>】</a:t>
            </a:r>
            <a:r>
              <a:rPr lang="ja-JP" altLang="en-US" dirty="0" smtClean="0"/>
              <a:t>　等</a:t>
            </a:r>
            <a:endParaRPr lang="en-US" altLang="ja-JP" dirty="0" smtClean="0"/>
          </a:p>
          <a:p>
            <a:pPr marL="0" indent="0">
              <a:buNone/>
            </a:pPr>
            <a:endParaRPr lang="en-US" altLang="ja-JP" dirty="0" smtClean="0"/>
          </a:p>
        </p:txBody>
      </p:sp>
      <p:sp>
        <p:nvSpPr>
          <p:cNvPr id="4" name="テキスト ボックス 3"/>
          <p:cNvSpPr txBox="1"/>
          <p:nvPr/>
        </p:nvSpPr>
        <p:spPr>
          <a:xfrm>
            <a:off x="2735897" y="4952476"/>
            <a:ext cx="5421168" cy="1015663"/>
          </a:xfrm>
          <a:prstGeom prst="rect">
            <a:avLst/>
          </a:prstGeom>
          <a:noFill/>
          <a:ln w="6350">
            <a:solidFill>
              <a:schemeClr val="tx1"/>
            </a:solidFill>
            <a:prstDash val="dash"/>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rPr>
              <a:t>上記の項目はいずれも記載必須です。</a:t>
            </a:r>
            <a:endParaRPr kumimoji="1" lang="en-US" altLang="ja-JP"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その他</a:t>
            </a:r>
            <a:r>
              <a:rPr kumimoji="1" lang="ja-JP" altLang="en-US"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rPr>
              <a:t>，事業</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内容や特長を示すデータがあれば，任意で追加してください。</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rPr>
              <a:t>複数の事業者で</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共同提案をする場合</a:t>
            </a:r>
            <a:r>
              <a:rPr kumimoji="1" lang="ja-JP" altLang="en-US"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rPr>
              <a:t>１枚目</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に代表提案事業社を記入し，スライドを複製の上，２枚目以降に共同提案事業社概要を作成してください</a:t>
            </a:r>
            <a:r>
              <a:rPr kumimoji="1" lang="ja-JP" altLang="en-US"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 name="テキスト ボックス 4"/>
          <p:cNvSpPr txBox="1"/>
          <p:nvPr/>
        </p:nvSpPr>
        <p:spPr>
          <a:xfrm>
            <a:off x="3094182" y="2371432"/>
            <a:ext cx="5421168" cy="646331"/>
          </a:xfrm>
          <a:prstGeom prst="rect">
            <a:avLst/>
          </a:prstGeom>
          <a:noFill/>
          <a:ln w="6350">
            <a:solidFill>
              <a:schemeClr val="tx1"/>
            </a:solidFill>
            <a:prstDash val="dash"/>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rPr>
              <a:t>←</a:t>
            </a:r>
            <a:r>
              <a:rPr lang="ja-JP" altLang="en-US" sz="1200" dirty="0" smtClean="0">
                <a:solidFill>
                  <a:prstClr val="black"/>
                </a:solidFill>
                <a:latin typeface="Meiryo UI" panose="020B0604030504040204" pitchFamily="50" charset="-128"/>
                <a:ea typeface="Meiryo UI" panose="020B0604030504040204" pitchFamily="50" charset="-128"/>
              </a:rPr>
              <a:t>県内</a:t>
            </a:r>
            <a:r>
              <a:rPr kumimoji="1" lang="ja-JP" altLang="en-US"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rPr>
              <a:t>拠点については，</a:t>
            </a:r>
            <a:endParaRPr kumimoji="1" lang="en-US" altLang="ja-JP"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rPr>
              <a:t>≪本社所在地が</a:t>
            </a:r>
            <a:r>
              <a:rPr lang="ja-JP" altLang="en-US" sz="1200" dirty="0" smtClean="0">
                <a:solidFill>
                  <a:prstClr val="black"/>
                </a:solidFill>
                <a:latin typeface="Meiryo UI" panose="020B0604030504040204" pitchFamily="50" charset="-128"/>
                <a:ea typeface="Meiryo UI" panose="020B0604030504040204" pitchFamily="50" charset="-128"/>
              </a:rPr>
              <a:t>香川県</a:t>
            </a:r>
            <a:r>
              <a:rPr lang="ja-JP" altLang="en-US" sz="1200" dirty="0">
                <a:solidFill>
                  <a:prstClr val="black"/>
                </a:solidFill>
                <a:latin typeface="Meiryo UI" panose="020B0604030504040204" pitchFamily="50" charset="-128"/>
                <a:ea typeface="Meiryo UI" panose="020B0604030504040204" pitchFamily="50" charset="-128"/>
              </a:rPr>
              <a:t>外</a:t>
            </a:r>
            <a:r>
              <a:rPr kumimoji="1" lang="ja-JP" altLang="en-US"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rPr>
              <a:t>であり，かつ，香川県内に支社等に拠点がある場合≫</a:t>
            </a:r>
            <a:endParaRPr kumimoji="1" lang="en-US" altLang="ja-JP"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rPr>
              <a:t>にご記入ください。</a:t>
            </a:r>
            <a:endParaRPr kumimoji="1" lang="en-US" altLang="ja-JP"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28485952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２．事業・取組みについて</a:t>
            </a:r>
            <a:endParaRPr kumimoji="1" lang="ja-JP" altLang="en-US" sz="1400" dirty="0"/>
          </a:p>
        </p:txBody>
      </p:sp>
      <p:sp>
        <p:nvSpPr>
          <p:cNvPr id="5" name="コンテンツ プレースホルダー 4"/>
          <p:cNvSpPr>
            <a:spLocks noGrp="1"/>
          </p:cNvSpPr>
          <p:nvPr>
            <p:ph idx="1"/>
          </p:nvPr>
        </p:nvSpPr>
        <p:spPr/>
        <p:txBody>
          <a:bodyPr/>
          <a:lstStyle/>
          <a:p>
            <a:pPr marL="0" indent="0">
              <a:buNone/>
            </a:pPr>
            <a:r>
              <a:rPr kumimoji="1" lang="ja-JP" altLang="en-US" dirty="0" smtClean="0"/>
              <a:t>（１）</a:t>
            </a:r>
            <a:r>
              <a:rPr lang="ja-JP" altLang="en-US" dirty="0" smtClean="0"/>
              <a:t>解決したい</a:t>
            </a:r>
            <a:r>
              <a:rPr lang="ja-JP" altLang="en-US" dirty="0"/>
              <a:t>地域</a:t>
            </a:r>
            <a:r>
              <a:rPr lang="ja-JP" altLang="en-US" dirty="0" smtClean="0"/>
              <a:t>課題</a:t>
            </a:r>
            <a:endParaRPr lang="en-US" altLang="ja-JP" dirty="0" smtClean="0"/>
          </a:p>
          <a:p>
            <a:pPr marL="0" indent="0">
              <a:buNone/>
            </a:pPr>
            <a:endParaRPr lang="en-US" altLang="ja-JP" dirty="0" smtClean="0"/>
          </a:p>
          <a:p>
            <a:endParaRPr lang="en-US" altLang="ja-JP" dirty="0"/>
          </a:p>
          <a:p>
            <a:pPr marL="0" indent="0">
              <a:buNone/>
            </a:pPr>
            <a:endParaRPr lang="en-US" altLang="ja-JP" dirty="0" smtClean="0"/>
          </a:p>
          <a:p>
            <a:pPr marL="0" indent="0">
              <a:buNone/>
            </a:pPr>
            <a:endParaRPr lang="en-US" altLang="ja-JP" dirty="0" smtClean="0"/>
          </a:p>
          <a:p>
            <a:pPr marL="0" indent="0">
              <a:buNone/>
            </a:pPr>
            <a:endParaRPr lang="en-US" altLang="ja-JP" dirty="0"/>
          </a:p>
        </p:txBody>
      </p:sp>
      <p:sp>
        <p:nvSpPr>
          <p:cNvPr id="6" name="テキスト ボックス 5"/>
          <p:cNvSpPr txBox="1"/>
          <p:nvPr/>
        </p:nvSpPr>
        <p:spPr>
          <a:xfrm>
            <a:off x="2555776" y="4725144"/>
            <a:ext cx="6336704" cy="1015663"/>
          </a:xfrm>
          <a:prstGeom prst="rect">
            <a:avLst/>
          </a:prstGeom>
          <a:noFill/>
          <a:ln w="6350">
            <a:solidFill>
              <a:schemeClr val="tx1"/>
            </a:solidFill>
            <a:prstDash val="dash"/>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rPr>
              <a:t>主に、下記のような内容について、詳しくご記入ください。</a:t>
            </a:r>
            <a:endParaRPr kumimoji="1" lang="en-US" altLang="ja-JP"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rPr>
              <a:t>○プロジェクトを通じて解決したい</a:t>
            </a:r>
            <a:r>
              <a:rPr lang="ja-JP" altLang="en-US" sz="1200" dirty="0">
                <a:solidFill>
                  <a:prstClr val="black"/>
                </a:solidFill>
                <a:latin typeface="Meiryo UI" panose="020B0604030504040204" pitchFamily="50" charset="-128"/>
                <a:ea typeface="Meiryo UI" panose="020B0604030504040204" pitchFamily="50" charset="-128"/>
              </a:rPr>
              <a:t>地域</a:t>
            </a:r>
            <a:r>
              <a:rPr kumimoji="1" lang="ja-JP" altLang="en-US"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rPr>
              <a:t>課題（</a:t>
            </a:r>
            <a:r>
              <a:rPr kumimoji="1" lang="ja-JP" altLang="en-US" sz="1200" b="0" i="0" u="none" strike="noStrike" kern="1200" cap="none" spc="0" normalizeH="0" baseline="0" noProof="0" dirty="0" smtClean="0">
                <a:ln>
                  <a:noFill/>
                </a:ln>
                <a:solidFill>
                  <a:srgbClr val="FF0000"/>
                </a:solidFill>
                <a:effectLst/>
                <a:uLnTx/>
                <a:uFillTx/>
                <a:latin typeface="Meiryo UI" panose="020B0604030504040204" pitchFamily="50" charset="-128"/>
                <a:ea typeface="Meiryo UI" panose="020B0604030504040204" pitchFamily="50" charset="-128"/>
                <a:cs typeface="+mn-cs"/>
              </a:rPr>
              <a:t>データ分析を用い具体的に記載すること</a:t>
            </a:r>
            <a:r>
              <a:rPr kumimoji="1" lang="ja-JP" altLang="en-US"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rPr>
              <a:t>○地域課題を設定した背景</a:t>
            </a:r>
            <a:endParaRPr kumimoji="1" lang="en-US" altLang="ja-JP"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endParaRPr>
          </a:p>
          <a:p>
            <a:pPr defTabSz="457200">
              <a:defRPr/>
            </a:pPr>
            <a:r>
              <a:rPr lang="ja-JP" altLang="en-US" sz="1200" dirty="0">
                <a:solidFill>
                  <a:prstClr val="black"/>
                </a:solidFill>
                <a:latin typeface="Meiryo UI" panose="020B0604030504040204" pitchFamily="50" charset="-128"/>
                <a:ea typeface="Meiryo UI" panose="020B0604030504040204" pitchFamily="50" charset="-128"/>
              </a:rPr>
              <a:t>○プロジェクトの目的・</a:t>
            </a:r>
            <a:r>
              <a:rPr lang="ja-JP" altLang="en-US" sz="1200" dirty="0" smtClean="0">
                <a:solidFill>
                  <a:prstClr val="black"/>
                </a:solidFill>
                <a:latin typeface="Meiryo UI" panose="020B0604030504040204" pitchFamily="50" charset="-128"/>
                <a:ea typeface="Meiryo UI" panose="020B0604030504040204" pitchFamily="50" charset="-128"/>
              </a:rPr>
              <a:t>目指す姿</a:t>
            </a:r>
            <a:endParaRPr lang="en-US" altLang="ja-JP" sz="1200" dirty="0" smtClean="0">
              <a:solidFill>
                <a:prstClr val="black"/>
              </a:solidFill>
              <a:latin typeface="Meiryo UI" panose="020B0604030504040204" pitchFamily="50" charset="-128"/>
              <a:ea typeface="Meiryo UI" panose="020B0604030504040204" pitchFamily="50" charset="-128"/>
            </a:endParaRPr>
          </a:p>
          <a:p>
            <a:pPr defTabSz="457200">
              <a:defRPr/>
            </a:pPr>
            <a:r>
              <a:rPr lang="ja-JP" altLang="en-US" sz="1200" dirty="0">
                <a:solidFill>
                  <a:prstClr val="black"/>
                </a:solidFill>
                <a:latin typeface="Meiryo UI" panose="020B0604030504040204" pitchFamily="50" charset="-128"/>
                <a:ea typeface="Meiryo UI" panose="020B0604030504040204" pitchFamily="50" charset="-128"/>
              </a:rPr>
              <a:t>○事業を進めるにあたっての課題（「今回なぜ、実証研究が必要なのか」という観点</a:t>
            </a:r>
            <a:r>
              <a:rPr lang="ja-JP" altLang="en-US" sz="1200" dirty="0" smtClean="0">
                <a:solidFill>
                  <a:prstClr val="black"/>
                </a:solidFill>
                <a:latin typeface="Meiryo UI" panose="020B0604030504040204" pitchFamily="50" charset="-128"/>
                <a:ea typeface="Meiryo UI" panose="020B0604030504040204" pitchFamily="50" charset="-128"/>
              </a:rPr>
              <a:t>から記載すること</a:t>
            </a:r>
            <a:r>
              <a:rPr lang="ja-JP" altLang="en-US" sz="1200" dirty="0">
                <a:solidFill>
                  <a:prstClr val="black"/>
                </a:solidFill>
                <a:latin typeface="Meiryo UI" panose="020B0604030504040204" pitchFamily="50" charset="-128"/>
                <a:ea typeface="Meiryo UI" panose="020B0604030504040204" pitchFamily="50" charset="-128"/>
              </a:rPr>
              <a:t>）</a:t>
            </a:r>
          </a:p>
        </p:txBody>
      </p:sp>
      <p:sp>
        <p:nvSpPr>
          <p:cNvPr id="9" name="正方形/長方形 8"/>
          <p:cNvSpPr>
            <a:spLocks noChangeAspect="1"/>
          </p:cNvSpPr>
          <p:nvPr/>
        </p:nvSpPr>
        <p:spPr>
          <a:xfrm>
            <a:off x="6660232" y="6433063"/>
            <a:ext cx="828674" cy="300797"/>
          </a:xfrm>
          <a:prstGeom prst="rect">
            <a:avLst/>
          </a:prstGeom>
          <a:solidFill>
            <a:srgbClr val="1D208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bg1"/>
                </a:solidFill>
                <a:latin typeface="Meiryo UI" panose="020B0604030504040204" pitchFamily="50" charset="-128"/>
                <a:ea typeface="Meiryo UI" panose="020B0604030504040204" pitchFamily="50" charset="-128"/>
              </a:rPr>
              <a:t>適合</a:t>
            </a:r>
            <a:r>
              <a:rPr kumimoji="1" lang="ja-JP" altLang="en-US" sz="1400" dirty="0" smtClean="0">
                <a:solidFill>
                  <a:schemeClr val="bg1"/>
                </a:solidFill>
                <a:latin typeface="Meiryo UI" panose="020B0604030504040204" pitchFamily="50" charset="-128"/>
                <a:ea typeface="Meiryo UI" panose="020B0604030504040204" pitchFamily="50" charset="-128"/>
              </a:rPr>
              <a:t>性</a:t>
            </a:r>
            <a:endParaRPr kumimoji="1" lang="ja-JP" altLang="en-US" sz="1400" dirty="0">
              <a:solidFill>
                <a:schemeClr val="bg1"/>
              </a:solidFill>
              <a:latin typeface="Meiryo UI" panose="020B0604030504040204" pitchFamily="50" charset="-128"/>
              <a:ea typeface="Meiryo UI" panose="020B0604030504040204" pitchFamily="50" charset="-128"/>
            </a:endParaRPr>
          </a:p>
        </p:txBody>
      </p:sp>
      <p:sp>
        <p:nvSpPr>
          <p:cNvPr id="12" name="正方形/長方形 11"/>
          <p:cNvSpPr>
            <a:spLocks noChangeAspect="1"/>
          </p:cNvSpPr>
          <p:nvPr/>
        </p:nvSpPr>
        <p:spPr>
          <a:xfrm>
            <a:off x="7560371" y="6429589"/>
            <a:ext cx="954979" cy="304271"/>
          </a:xfrm>
          <a:prstGeom prst="rect">
            <a:avLst/>
          </a:prstGeom>
          <a:solidFill>
            <a:srgbClr val="1D208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smtClean="0">
                <a:solidFill>
                  <a:schemeClr val="bg1"/>
                </a:solidFill>
                <a:latin typeface="Meiryo UI" panose="020B0604030504040204" pitchFamily="50" charset="-128"/>
                <a:ea typeface="Meiryo UI" panose="020B0604030504040204" pitchFamily="50" charset="-128"/>
              </a:rPr>
              <a:t>実証可能性</a:t>
            </a:r>
            <a:endParaRPr kumimoji="1" lang="ja-JP" altLang="en-US" sz="1200"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187999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２．事業・取組みについて</a:t>
            </a:r>
            <a:endParaRPr kumimoji="1" lang="ja-JP" altLang="en-US" dirty="0"/>
          </a:p>
        </p:txBody>
      </p:sp>
      <p:sp>
        <p:nvSpPr>
          <p:cNvPr id="3" name="コンテンツ プレースホルダー 2"/>
          <p:cNvSpPr>
            <a:spLocks noGrp="1"/>
          </p:cNvSpPr>
          <p:nvPr>
            <p:ph idx="1"/>
          </p:nvPr>
        </p:nvSpPr>
        <p:spPr/>
        <p:txBody>
          <a:bodyPr>
            <a:normAutofit/>
          </a:bodyPr>
          <a:lstStyle/>
          <a:p>
            <a:pPr marL="0" indent="0">
              <a:buNone/>
            </a:pPr>
            <a:endParaRPr lang="en-US" altLang="ja-JP" dirty="0" smtClean="0">
              <a:latin typeface="Meiryo UI" panose="020B0604030504040204" pitchFamily="50" charset="-128"/>
              <a:ea typeface="Meiryo UI" panose="020B0604030504040204" pitchFamily="50" charset="-128"/>
            </a:endParaRPr>
          </a:p>
          <a:p>
            <a:pPr marL="0" indent="0">
              <a:buNone/>
            </a:pPr>
            <a:endParaRPr lang="en-US" altLang="ja-JP" dirty="0">
              <a:latin typeface="Meiryo UI" panose="020B0604030504040204" pitchFamily="50" charset="-128"/>
              <a:ea typeface="Meiryo UI" panose="020B0604030504040204" pitchFamily="50" charset="-128"/>
            </a:endParaRPr>
          </a:p>
          <a:p>
            <a:pPr marL="0" indent="0">
              <a:buNone/>
            </a:pPr>
            <a:endParaRPr lang="en-US" altLang="ja-JP" dirty="0" smtClean="0">
              <a:latin typeface="Meiryo UI" panose="020B0604030504040204" pitchFamily="50" charset="-128"/>
              <a:ea typeface="Meiryo UI" panose="020B0604030504040204" pitchFamily="50" charset="-128"/>
            </a:endParaRPr>
          </a:p>
        </p:txBody>
      </p:sp>
      <p:sp>
        <p:nvSpPr>
          <p:cNvPr id="9" name="コンテンツ プレースホルダー 4"/>
          <p:cNvSpPr txBox="1">
            <a:spLocks/>
          </p:cNvSpPr>
          <p:nvPr/>
        </p:nvSpPr>
        <p:spPr>
          <a:xfrm>
            <a:off x="594762" y="1141298"/>
            <a:ext cx="7886700" cy="505474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Wingdings" panose="05000000000000000000" pitchFamily="2" charset="2"/>
              <a:buChar char="l"/>
              <a:defRPr kumimoji="1" sz="2000" kern="1200">
                <a:solidFill>
                  <a:schemeClr val="tx1"/>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Wingdings" panose="05000000000000000000" pitchFamily="2" charset="2"/>
              <a:buChar char="l"/>
              <a:defRPr kumimoji="1" sz="2000" kern="1200">
                <a:solidFill>
                  <a:schemeClr val="tx1"/>
                </a:solidFill>
                <a:latin typeface="メイリオ" panose="020B0604030504040204" pitchFamily="50" charset="-128"/>
                <a:ea typeface="メイリオ" panose="020B0604030504040204" pitchFamily="50" charset="-128"/>
                <a:cs typeface="+mn-cs"/>
              </a:defRPr>
            </a:lvl2pPr>
            <a:lvl3pPr marL="1143000" indent="-228600" algn="l" defTabSz="914400" rtl="0" eaLnBrk="1" latinLnBrk="0" hangingPunct="1">
              <a:lnSpc>
                <a:spcPct val="90000"/>
              </a:lnSpc>
              <a:spcBef>
                <a:spcPts val="500"/>
              </a:spcBef>
              <a:buFont typeface="Wingdings" panose="05000000000000000000" pitchFamily="2" charset="2"/>
              <a:buChar char="l"/>
              <a:defRPr kumimoji="1" sz="2000" kern="1200">
                <a:solidFill>
                  <a:schemeClr val="tx1"/>
                </a:solidFill>
                <a:latin typeface="メイリオ" panose="020B0604030504040204" pitchFamily="50" charset="-128"/>
                <a:ea typeface="メイリオ" panose="020B0604030504040204" pitchFamily="50" charset="-128"/>
                <a:cs typeface="+mn-cs"/>
              </a:defRPr>
            </a:lvl3pPr>
            <a:lvl4pPr marL="1600200" indent="-228600" algn="l" defTabSz="914400" rtl="0" eaLnBrk="1" latinLnBrk="0" hangingPunct="1">
              <a:lnSpc>
                <a:spcPct val="90000"/>
              </a:lnSpc>
              <a:spcBef>
                <a:spcPts val="500"/>
              </a:spcBef>
              <a:buFont typeface="Wingdings" panose="05000000000000000000" pitchFamily="2" charset="2"/>
              <a:buChar char="l"/>
              <a:defRPr kumimoji="1" sz="2000" kern="1200">
                <a:solidFill>
                  <a:schemeClr val="tx1"/>
                </a:solidFill>
                <a:latin typeface="メイリオ" panose="020B0604030504040204" pitchFamily="50" charset="-128"/>
                <a:ea typeface="メイリオ" panose="020B0604030504040204" pitchFamily="50" charset="-128"/>
                <a:cs typeface="+mn-cs"/>
              </a:defRPr>
            </a:lvl4pPr>
            <a:lvl5pPr marL="2057400" indent="-228600" algn="l" defTabSz="914400" rtl="0" eaLnBrk="1" latinLnBrk="0" hangingPunct="1">
              <a:lnSpc>
                <a:spcPct val="90000"/>
              </a:lnSpc>
              <a:spcBef>
                <a:spcPts val="500"/>
              </a:spcBef>
              <a:buFont typeface="Wingdings" panose="05000000000000000000" pitchFamily="2" charset="2"/>
              <a:buChar char="l"/>
              <a:defRPr kumimoji="1" sz="2000" kern="1200">
                <a:solidFill>
                  <a:schemeClr val="tx1"/>
                </a:solidFill>
                <a:latin typeface="メイリオ" panose="020B0604030504040204" pitchFamily="50" charset="-128"/>
                <a:ea typeface="メイリオ"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Wingdings" panose="05000000000000000000" pitchFamily="2" charset="2"/>
              <a:buNone/>
            </a:pPr>
            <a:r>
              <a:rPr lang="ja-JP" altLang="en-US" dirty="0" smtClean="0"/>
              <a:t>（２）これまでの取組み内容について</a:t>
            </a:r>
            <a:endParaRPr lang="en-US" altLang="ja-JP" dirty="0" smtClean="0"/>
          </a:p>
          <a:p>
            <a:endParaRPr lang="en-US" altLang="ja-JP" dirty="0" smtClean="0"/>
          </a:p>
          <a:p>
            <a:endParaRPr lang="en-US" altLang="ja-JP" dirty="0" smtClean="0"/>
          </a:p>
          <a:p>
            <a:pPr marL="0" indent="0">
              <a:buFont typeface="Wingdings" panose="05000000000000000000" pitchFamily="2" charset="2"/>
              <a:buNone/>
            </a:pPr>
            <a:endParaRPr lang="en-US" altLang="ja-JP" dirty="0" smtClean="0"/>
          </a:p>
          <a:p>
            <a:pPr marL="0" indent="0">
              <a:buFont typeface="Wingdings" panose="05000000000000000000" pitchFamily="2" charset="2"/>
              <a:buNone/>
            </a:pPr>
            <a:endParaRPr lang="en-US" altLang="ja-JP" dirty="0" smtClean="0"/>
          </a:p>
        </p:txBody>
      </p:sp>
      <p:sp>
        <p:nvSpPr>
          <p:cNvPr id="10" name="テキスト ボックス 9"/>
          <p:cNvSpPr txBox="1"/>
          <p:nvPr/>
        </p:nvSpPr>
        <p:spPr>
          <a:xfrm>
            <a:off x="1658064" y="1556792"/>
            <a:ext cx="5827872" cy="646331"/>
          </a:xfrm>
          <a:prstGeom prst="rect">
            <a:avLst/>
          </a:prstGeom>
          <a:noFill/>
          <a:ln w="6350">
            <a:solidFill>
              <a:schemeClr val="tx1"/>
            </a:solidFill>
            <a:prstDash val="dash"/>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rPr>
              <a:t>これまで実施してきた事業・取組みの内容や状況についてご記入ください。</a:t>
            </a:r>
            <a:endParaRPr kumimoji="1" lang="en-US" altLang="ja-JP"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4" name="正方形/長方形 13"/>
          <p:cNvSpPr>
            <a:spLocks noChangeAspect="1"/>
          </p:cNvSpPr>
          <p:nvPr/>
        </p:nvSpPr>
        <p:spPr>
          <a:xfrm>
            <a:off x="6657262" y="6425153"/>
            <a:ext cx="828674" cy="304271"/>
          </a:xfrm>
          <a:prstGeom prst="rect">
            <a:avLst/>
          </a:prstGeom>
          <a:solidFill>
            <a:srgbClr val="1D208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bg1"/>
                </a:solidFill>
                <a:latin typeface="Meiryo UI" panose="020B0604030504040204" pitchFamily="50" charset="-128"/>
                <a:ea typeface="Meiryo UI" panose="020B0604030504040204" pitchFamily="50" charset="-128"/>
              </a:rPr>
              <a:t>適合</a:t>
            </a:r>
            <a:r>
              <a:rPr kumimoji="1" lang="ja-JP" altLang="en-US" sz="1400" dirty="0" smtClean="0">
                <a:solidFill>
                  <a:schemeClr val="bg1"/>
                </a:solidFill>
                <a:latin typeface="Meiryo UI" panose="020B0604030504040204" pitchFamily="50" charset="-128"/>
                <a:ea typeface="Meiryo UI" panose="020B0604030504040204" pitchFamily="50" charset="-128"/>
              </a:rPr>
              <a:t>性</a:t>
            </a:r>
            <a:endParaRPr kumimoji="1" lang="ja-JP" altLang="en-US" sz="1400" dirty="0">
              <a:solidFill>
                <a:schemeClr val="bg1"/>
              </a:solidFill>
              <a:latin typeface="Meiryo UI" panose="020B0604030504040204" pitchFamily="50" charset="-128"/>
              <a:ea typeface="Meiryo UI" panose="020B0604030504040204" pitchFamily="50" charset="-128"/>
            </a:endParaRPr>
          </a:p>
        </p:txBody>
      </p:sp>
      <p:sp>
        <p:nvSpPr>
          <p:cNvPr id="17" name="正方形/長方形 16"/>
          <p:cNvSpPr>
            <a:spLocks noChangeAspect="1"/>
          </p:cNvSpPr>
          <p:nvPr/>
        </p:nvSpPr>
        <p:spPr>
          <a:xfrm>
            <a:off x="7560809" y="6431877"/>
            <a:ext cx="954979" cy="304271"/>
          </a:xfrm>
          <a:prstGeom prst="rect">
            <a:avLst/>
          </a:prstGeom>
          <a:solidFill>
            <a:srgbClr val="1D208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smtClean="0">
                <a:solidFill>
                  <a:schemeClr val="bg1"/>
                </a:solidFill>
                <a:latin typeface="Meiryo UI" panose="020B0604030504040204" pitchFamily="50" charset="-128"/>
                <a:ea typeface="Meiryo UI" panose="020B0604030504040204" pitchFamily="50" charset="-128"/>
              </a:rPr>
              <a:t>実証可能性</a:t>
            </a:r>
            <a:endParaRPr kumimoji="1" lang="ja-JP" altLang="en-US" sz="1200"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582988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３</a:t>
            </a:r>
            <a:r>
              <a:rPr kumimoji="1" lang="ja-JP" altLang="en-US" dirty="0" smtClean="0"/>
              <a:t>．想定している実証</a:t>
            </a:r>
            <a:r>
              <a:rPr lang="ja-JP" altLang="en-US" dirty="0"/>
              <a:t>研究</a:t>
            </a:r>
            <a:endParaRPr kumimoji="1" lang="ja-JP" altLang="en-US" dirty="0"/>
          </a:p>
        </p:txBody>
      </p:sp>
      <p:sp>
        <p:nvSpPr>
          <p:cNvPr id="3" name="コンテンツ プレースホルダー 2"/>
          <p:cNvSpPr>
            <a:spLocks noGrp="1"/>
          </p:cNvSpPr>
          <p:nvPr>
            <p:ph idx="1"/>
          </p:nvPr>
        </p:nvSpPr>
        <p:spPr/>
        <p:txBody>
          <a:bodyPr>
            <a:normAutofit/>
          </a:bodyPr>
          <a:lstStyle/>
          <a:p>
            <a:pPr marL="0" indent="0">
              <a:buNone/>
            </a:pPr>
            <a:r>
              <a:rPr lang="ja-JP" altLang="en-US" dirty="0" smtClean="0">
                <a:latin typeface="Meiryo UI" panose="020B0604030504040204" pitchFamily="50" charset="-128"/>
                <a:ea typeface="Meiryo UI" panose="020B0604030504040204" pitchFamily="50" charset="-128"/>
              </a:rPr>
              <a:t>（１）実証内容</a:t>
            </a:r>
            <a:endParaRPr lang="en-US" altLang="ja-JP" dirty="0" smtClean="0">
              <a:latin typeface="Meiryo UI" panose="020B0604030504040204" pitchFamily="50" charset="-128"/>
              <a:ea typeface="Meiryo UI" panose="020B0604030504040204" pitchFamily="50" charset="-128"/>
            </a:endParaRPr>
          </a:p>
          <a:p>
            <a:pPr marL="0" indent="0">
              <a:buNone/>
            </a:pPr>
            <a:endParaRPr lang="en-US" altLang="ja-JP" dirty="0" smtClean="0">
              <a:latin typeface="Meiryo UI" panose="020B0604030504040204" pitchFamily="50" charset="-128"/>
              <a:ea typeface="Meiryo UI" panose="020B0604030504040204" pitchFamily="50" charset="-128"/>
            </a:endParaRPr>
          </a:p>
          <a:p>
            <a:pPr marL="0" indent="0">
              <a:buNone/>
            </a:pPr>
            <a:endParaRPr lang="en-US" altLang="ja-JP" dirty="0">
              <a:latin typeface="Meiryo UI" panose="020B0604030504040204" pitchFamily="50" charset="-128"/>
              <a:ea typeface="Meiryo UI" panose="020B0604030504040204" pitchFamily="50" charset="-128"/>
            </a:endParaRPr>
          </a:p>
          <a:p>
            <a:pPr marL="0" indent="0">
              <a:buNone/>
            </a:pPr>
            <a:endParaRPr lang="en-US" altLang="ja-JP" dirty="0" smtClean="0">
              <a:latin typeface="Meiryo UI" panose="020B0604030504040204" pitchFamily="50" charset="-128"/>
              <a:ea typeface="Meiryo UI" panose="020B0604030504040204" pitchFamily="50" charset="-128"/>
            </a:endParaRPr>
          </a:p>
        </p:txBody>
      </p:sp>
      <p:sp>
        <p:nvSpPr>
          <p:cNvPr id="8" name="テキスト ボックス 7"/>
          <p:cNvSpPr txBox="1"/>
          <p:nvPr/>
        </p:nvSpPr>
        <p:spPr>
          <a:xfrm>
            <a:off x="3851920" y="2564904"/>
            <a:ext cx="4916830" cy="830997"/>
          </a:xfrm>
          <a:prstGeom prst="rect">
            <a:avLst/>
          </a:prstGeom>
          <a:noFill/>
          <a:ln w="6350">
            <a:solidFill>
              <a:schemeClr val="tx1"/>
            </a:solidFill>
            <a:prstDash val="dash"/>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rPr>
              <a:t>また、</a:t>
            </a:r>
            <a:r>
              <a:rPr kumimoji="1" lang="en-US" altLang="ja-JP"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rPr>
              <a:t>2-(1)</a:t>
            </a:r>
            <a:r>
              <a:rPr kumimoji="1" lang="ja-JP" altLang="en-US"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rPr>
              <a:t>の「</a:t>
            </a:r>
            <a:r>
              <a:rPr lang="ja-JP" altLang="en-US" sz="1200" dirty="0">
                <a:solidFill>
                  <a:prstClr val="black"/>
                </a:solidFill>
                <a:latin typeface="Meiryo UI" panose="020B0604030504040204" pitchFamily="50" charset="-128"/>
                <a:ea typeface="Meiryo UI" panose="020B0604030504040204" pitchFamily="50" charset="-128"/>
              </a:rPr>
              <a:t>地域</a:t>
            </a:r>
            <a:r>
              <a:rPr kumimoji="1" lang="ja-JP" altLang="en-US"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rPr>
              <a:t>課題」を解決するために、どのような実証</a:t>
            </a:r>
            <a:r>
              <a:rPr lang="ja-JP" altLang="en-US" sz="1200" dirty="0">
                <a:solidFill>
                  <a:prstClr val="black"/>
                </a:solidFill>
                <a:latin typeface="Meiryo UI" panose="020B0604030504040204" pitchFamily="50" charset="-128"/>
                <a:ea typeface="Meiryo UI" panose="020B0604030504040204" pitchFamily="50" charset="-128"/>
              </a:rPr>
              <a:t>研究</a:t>
            </a:r>
            <a:r>
              <a:rPr kumimoji="1" lang="ja-JP" altLang="en-US"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rPr>
              <a:t>を想定しているのかをご記入ください。</a:t>
            </a:r>
            <a:endParaRPr kumimoji="1" lang="en-US" altLang="ja-JP"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endParaRPr>
          </a:p>
          <a:p>
            <a:pPr lvl="0" defTabSz="457200">
              <a:defRPr/>
            </a:pPr>
            <a:endParaRPr lang="en-US" altLang="ja-JP" sz="1200" dirty="0" smtClean="0">
              <a:solidFill>
                <a:prstClr val="black"/>
              </a:solidFill>
              <a:latin typeface="Meiryo UI" panose="020B0604030504040204" pitchFamily="50" charset="-128"/>
              <a:ea typeface="Meiryo UI" panose="020B0604030504040204" pitchFamily="50" charset="-128"/>
            </a:endParaRPr>
          </a:p>
          <a:p>
            <a:pPr defTabSz="457200">
              <a:defRPr/>
            </a:pPr>
            <a:r>
              <a:rPr lang="ja-JP" altLang="en-US" sz="1200" dirty="0" smtClean="0">
                <a:solidFill>
                  <a:prstClr val="black"/>
                </a:solidFill>
                <a:latin typeface="Meiryo UI" panose="020B0604030504040204" pitchFamily="50" charset="-128"/>
                <a:ea typeface="Meiryo UI" panose="020B0604030504040204" pitchFamily="50" charset="-128"/>
              </a:rPr>
              <a:t>①実証</a:t>
            </a:r>
            <a:r>
              <a:rPr lang="ja-JP" altLang="en-US" sz="1200" dirty="0">
                <a:solidFill>
                  <a:prstClr val="black"/>
                </a:solidFill>
                <a:latin typeface="Meiryo UI" panose="020B0604030504040204" pitchFamily="50" charset="-128"/>
                <a:ea typeface="Meiryo UI" panose="020B0604030504040204" pitchFamily="50" charset="-128"/>
              </a:rPr>
              <a:t>内容　</a:t>
            </a:r>
            <a:r>
              <a:rPr lang="ja-JP" altLang="en-US" sz="1200" b="1" dirty="0">
                <a:solidFill>
                  <a:srgbClr val="FF0000"/>
                </a:solidFill>
                <a:latin typeface="Meiryo UI" panose="020B0604030504040204" pitchFamily="50" charset="-128"/>
                <a:ea typeface="Meiryo UI" panose="020B0604030504040204" pitchFamily="50" charset="-128"/>
              </a:rPr>
              <a:t> </a:t>
            </a:r>
            <a:r>
              <a:rPr lang="ja-JP" altLang="en-US" sz="1200" b="1" dirty="0" smtClean="0">
                <a:solidFill>
                  <a:srgbClr val="FF0000"/>
                </a:solidFill>
                <a:latin typeface="Meiryo UI" panose="020B0604030504040204" pitchFamily="50" charset="-128"/>
                <a:ea typeface="Meiryo UI" panose="020B0604030504040204" pitchFamily="50" charset="-128"/>
              </a:rPr>
              <a:t>←具体的に記載をお願い</a:t>
            </a:r>
            <a:r>
              <a:rPr lang="ja-JP" altLang="en-US" sz="1200" b="1" dirty="0">
                <a:solidFill>
                  <a:srgbClr val="FF0000"/>
                </a:solidFill>
                <a:latin typeface="Meiryo UI" panose="020B0604030504040204" pitchFamily="50" charset="-128"/>
                <a:ea typeface="Meiryo UI" panose="020B0604030504040204" pitchFamily="50" charset="-128"/>
              </a:rPr>
              <a:t>します</a:t>
            </a:r>
            <a:r>
              <a:rPr lang="ja-JP" altLang="en-US" sz="1200" b="1" dirty="0" smtClean="0">
                <a:solidFill>
                  <a:srgbClr val="FF0000"/>
                </a:solidFill>
                <a:latin typeface="Meiryo UI" panose="020B0604030504040204" pitchFamily="50" charset="-128"/>
                <a:ea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endParaRPr>
          </a:p>
        </p:txBody>
      </p:sp>
      <p:sp>
        <p:nvSpPr>
          <p:cNvPr id="9" name="正方形/長方形 8"/>
          <p:cNvSpPr>
            <a:spLocks noChangeAspect="1"/>
          </p:cNvSpPr>
          <p:nvPr/>
        </p:nvSpPr>
        <p:spPr>
          <a:xfrm>
            <a:off x="5607966" y="6425152"/>
            <a:ext cx="828674" cy="304271"/>
          </a:xfrm>
          <a:prstGeom prst="rect">
            <a:avLst/>
          </a:prstGeom>
          <a:solidFill>
            <a:srgbClr val="1D208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bg1"/>
                </a:solidFill>
                <a:latin typeface="Meiryo UI" panose="020B0604030504040204" pitchFamily="50" charset="-128"/>
                <a:ea typeface="Meiryo UI" panose="020B0604030504040204" pitchFamily="50" charset="-128"/>
              </a:rPr>
              <a:t>適合</a:t>
            </a:r>
            <a:r>
              <a:rPr kumimoji="1" lang="ja-JP" altLang="en-US" sz="1400" dirty="0" smtClean="0">
                <a:solidFill>
                  <a:schemeClr val="bg1"/>
                </a:solidFill>
                <a:latin typeface="Meiryo UI" panose="020B0604030504040204" pitchFamily="50" charset="-128"/>
                <a:ea typeface="Meiryo UI" panose="020B0604030504040204" pitchFamily="50" charset="-128"/>
              </a:rPr>
              <a:t>性</a:t>
            </a:r>
            <a:endParaRPr kumimoji="1" lang="ja-JP" altLang="en-US" sz="1400" dirty="0">
              <a:solidFill>
                <a:schemeClr val="bg1"/>
              </a:solidFill>
              <a:latin typeface="Meiryo UI" panose="020B0604030504040204" pitchFamily="50" charset="-128"/>
              <a:ea typeface="Meiryo UI" panose="020B0604030504040204" pitchFamily="50" charset="-128"/>
            </a:endParaRPr>
          </a:p>
        </p:txBody>
      </p:sp>
      <p:sp>
        <p:nvSpPr>
          <p:cNvPr id="11" name="正方形/長方形 10"/>
          <p:cNvSpPr>
            <a:spLocks noChangeAspect="1"/>
          </p:cNvSpPr>
          <p:nvPr/>
        </p:nvSpPr>
        <p:spPr>
          <a:xfrm>
            <a:off x="6566852" y="6425152"/>
            <a:ext cx="828674" cy="304271"/>
          </a:xfrm>
          <a:prstGeom prst="rect">
            <a:avLst/>
          </a:prstGeom>
          <a:solidFill>
            <a:srgbClr val="1D208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smtClean="0">
                <a:solidFill>
                  <a:schemeClr val="bg1"/>
                </a:solidFill>
                <a:latin typeface="Meiryo UI" panose="020B0604030504040204" pitchFamily="50" charset="-128"/>
                <a:ea typeface="Meiryo UI" panose="020B0604030504040204" pitchFamily="50" charset="-128"/>
              </a:rPr>
              <a:t>安全性</a:t>
            </a:r>
            <a:endParaRPr kumimoji="1" lang="ja-JP" altLang="en-US" sz="1400" dirty="0">
              <a:solidFill>
                <a:schemeClr val="bg1"/>
              </a:solidFill>
              <a:latin typeface="Meiryo UI" panose="020B0604030504040204" pitchFamily="50" charset="-128"/>
              <a:ea typeface="Meiryo UI" panose="020B0604030504040204" pitchFamily="50" charset="-128"/>
            </a:endParaRPr>
          </a:p>
        </p:txBody>
      </p:sp>
      <p:sp>
        <p:nvSpPr>
          <p:cNvPr id="12" name="正方形/長方形 11"/>
          <p:cNvSpPr>
            <a:spLocks noChangeAspect="1"/>
          </p:cNvSpPr>
          <p:nvPr/>
        </p:nvSpPr>
        <p:spPr>
          <a:xfrm>
            <a:off x="7525739" y="6428073"/>
            <a:ext cx="954979" cy="304271"/>
          </a:xfrm>
          <a:prstGeom prst="rect">
            <a:avLst/>
          </a:prstGeom>
          <a:solidFill>
            <a:srgbClr val="1D208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smtClean="0">
                <a:solidFill>
                  <a:schemeClr val="bg1"/>
                </a:solidFill>
                <a:latin typeface="Meiryo UI" panose="020B0604030504040204" pitchFamily="50" charset="-128"/>
                <a:ea typeface="Meiryo UI" panose="020B0604030504040204" pitchFamily="50" charset="-128"/>
              </a:rPr>
              <a:t>実証可能性</a:t>
            </a:r>
            <a:endParaRPr kumimoji="1" lang="ja-JP" altLang="en-US" sz="1200"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4534015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３</a:t>
            </a:r>
            <a:r>
              <a:rPr kumimoji="1" lang="ja-JP" altLang="en-US" dirty="0" smtClean="0"/>
              <a:t>．想定している実証</a:t>
            </a:r>
            <a:r>
              <a:rPr lang="ja-JP" altLang="en-US" dirty="0"/>
              <a:t>研究</a:t>
            </a:r>
            <a:endParaRPr kumimoji="1" lang="ja-JP" altLang="en-US" dirty="0"/>
          </a:p>
        </p:txBody>
      </p:sp>
      <p:sp>
        <p:nvSpPr>
          <p:cNvPr id="3" name="コンテンツ プレースホルダー 2"/>
          <p:cNvSpPr>
            <a:spLocks noGrp="1"/>
          </p:cNvSpPr>
          <p:nvPr>
            <p:ph idx="1"/>
          </p:nvPr>
        </p:nvSpPr>
        <p:spPr/>
        <p:txBody>
          <a:bodyPr>
            <a:normAutofit/>
          </a:bodyPr>
          <a:lstStyle/>
          <a:p>
            <a:pPr marL="0" indent="0">
              <a:buNone/>
            </a:pPr>
            <a:r>
              <a:rPr lang="ja-JP" altLang="en-US" dirty="0" smtClean="0">
                <a:latin typeface="Meiryo UI" panose="020B0604030504040204" pitchFamily="50" charset="-128"/>
                <a:ea typeface="Meiryo UI" panose="020B0604030504040204" pitchFamily="50" charset="-128"/>
              </a:rPr>
              <a:t>（２）新たな取組みであることのＰＲ</a:t>
            </a:r>
            <a:endParaRPr lang="en-US" altLang="ja-JP" dirty="0" smtClean="0">
              <a:latin typeface="Meiryo UI" panose="020B0604030504040204" pitchFamily="50" charset="-128"/>
              <a:ea typeface="Meiryo UI" panose="020B0604030504040204" pitchFamily="50" charset="-128"/>
            </a:endParaRPr>
          </a:p>
          <a:p>
            <a:pPr marL="0" indent="0">
              <a:buNone/>
            </a:pPr>
            <a:endParaRPr lang="en-US" altLang="ja-JP" dirty="0">
              <a:latin typeface="Meiryo UI" panose="020B0604030504040204" pitchFamily="50" charset="-128"/>
              <a:ea typeface="Meiryo UI" panose="020B0604030504040204" pitchFamily="50" charset="-128"/>
            </a:endParaRPr>
          </a:p>
          <a:p>
            <a:pPr marL="0" indent="0">
              <a:buNone/>
            </a:pPr>
            <a:endParaRPr lang="en-US" altLang="ja-JP" dirty="0" smtClean="0">
              <a:latin typeface="Meiryo UI" panose="020B0604030504040204" pitchFamily="50" charset="-128"/>
              <a:ea typeface="Meiryo UI" panose="020B0604030504040204" pitchFamily="50" charset="-128"/>
            </a:endParaRPr>
          </a:p>
          <a:p>
            <a:pPr marL="0" indent="0">
              <a:buNone/>
            </a:pPr>
            <a:endParaRPr lang="en-US" altLang="ja-JP" dirty="0" smtClean="0">
              <a:latin typeface="Meiryo UI" panose="020B0604030504040204" pitchFamily="50" charset="-128"/>
              <a:ea typeface="Meiryo UI" panose="020B0604030504040204" pitchFamily="50" charset="-128"/>
            </a:endParaRPr>
          </a:p>
          <a:p>
            <a:pPr marL="0" indent="0">
              <a:buNone/>
            </a:pPr>
            <a:endParaRPr lang="en-US" altLang="ja-JP" dirty="0">
              <a:latin typeface="Meiryo UI" panose="020B0604030504040204" pitchFamily="50" charset="-128"/>
              <a:ea typeface="Meiryo UI" panose="020B0604030504040204" pitchFamily="50" charset="-128"/>
            </a:endParaRPr>
          </a:p>
          <a:p>
            <a:pPr marL="0" indent="0">
              <a:buNone/>
            </a:pPr>
            <a:endParaRPr lang="en-US" altLang="ja-JP" dirty="0" smtClean="0">
              <a:latin typeface="Meiryo UI" panose="020B0604030504040204" pitchFamily="50" charset="-128"/>
              <a:ea typeface="Meiryo UI" panose="020B0604030504040204" pitchFamily="50" charset="-128"/>
            </a:endParaRPr>
          </a:p>
          <a:p>
            <a:pPr marL="0" indent="0">
              <a:buNone/>
            </a:pPr>
            <a:endParaRPr lang="en-US" altLang="ja-JP" dirty="0" smtClean="0">
              <a:latin typeface="Meiryo UI" panose="020B0604030504040204" pitchFamily="50" charset="-128"/>
              <a:ea typeface="Meiryo UI" panose="020B0604030504040204" pitchFamily="50" charset="-128"/>
            </a:endParaRPr>
          </a:p>
          <a:p>
            <a:pPr marL="0" indent="0">
              <a:buNone/>
            </a:pPr>
            <a:r>
              <a:rPr lang="ja-JP" altLang="en-US" dirty="0" smtClean="0">
                <a:latin typeface="Meiryo UI" panose="020B0604030504040204" pitchFamily="50" charset="-128"/>
                <a:ea typeface="Meiryo UI" panose="020B0604030504040204" pitchFamily="50" charset="-128"/>
              </a:rPr>
              <a:t>（３）実証フィールド及び対象者</a:t>
            </a:r>
            <a:endParaRPr lang="en-US" altLang="ja-JP" dirty="0" smtClean="0">
              <a:latin typeface="Meiryo UI" panose="020B0604030504040204" pitchFamily="50" charset="-128"/>
              <a:ea typeface="Meiryo UI" panose="020B0604030504040204" pitchFamily="50" charset="-128"/>
            </a:endParaRPr>
          </a:p>
          <a:p>
            <a:pPr marL="0" indent="0">
              <a:buNone/>
            </a:pPr>
            <a:endParaRPr lang="en-US" altLang="ja-JP" dirty="0" smtClean="0">
              <a:latin typeface="Meiryo UI" panose="020B0604030504040204" pitchFamily="50" charset="-128"/>
              <a:ea typeface="Meiryo UI" panose="020B0604030504040204" pitchFamily="50" charset="-128"/>
            </a:endParaRPr>
          </a:p>
          <a:p>
            <a:pPr marL="0" indent="0">
              <a:buNone/>
            </a:pPr>
            <a:endParaRPr lang="en-US" altLang="ja-JP" dirty="0">
              <a:latin typeface="Meiryo UI" panose="020B0604030504040204" pitchFamily="50" charset="-128"/>
              <a:ea typeface="Meiryo UI" panose="020B0604030504040204" pitchFamily="50" charset="-128"/>
            </a:endParaRPr>
          </a:p>
          <a:p>
            <a:pPr marL="0" indent="0">
              <a:buNone/>
            </a:pPr>
            <a:endParaRPr lang="en-US" altLang="ja-JP" dirty="0">
              <a:latin typeface="Meiryo UI" panose="020B0604030504040204" pitchFamily="50" charset="-128"/>
              <a:ea typeface="Meiryo UI" panose="020B0604030504040204" pitchFamily="50" charset="-128"/>
            </a:endParaRPr>
          </a:p>
          <a:p>
            <a:pPr marL="0" indent="0">
              <a:buNone/>
            </a:pPr>
            <a:endParaRPr lang="en-US" altLang="ja-JP" dirty="0" smtClean="0">
              <a:latin typeface="Meiryo UI" panose="020B0604030504040204" pitchFamily="50" charset="-128"/>
              <a:ea typeface="Meiryo UI" panose="020B0604030504040204" pitchFamily="50" charset="-128"/>
            </a:endParaRPr>
          </a:p>
        </p:txBody>
      </p:sp>
      <p:sp>
        <p:nvSpPr>
          <p:cNvPr id="8" name="テキスト ボックス 7"/>
          <p:cNvSpPr txBox="1"/>
          <p:nvPr/>
        </p:nvSpPr>
        <p:spPr>
          <a:xfrm>
            <a:off x="3978225" y="2046188"/>
            <a:ext cx="4916830" cy="1569660"/>
          </a:xfrm>
          <a:prstGeom prst="rect">
            <a:avLst/>
          </a:prstGeom>
          <a:noFill/>
          <a:ln w="6350">
            <a:solidFill>
              <a:schemeClr val="tx1"/>
            </a:solidFill>
            <a:prstDash val="dash"/>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rPr>
              <a:t>また、</a:t>
            </a:r>
            <a:r>
              <a:rPr kumimoji="1" lang="en-US" altLang="ja-JP"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rPr>
              <a:t>2-(1)</a:t>
            </a:r>
            <a:r>
              <a:rPr kumimoji="1" lang="ja-JP" altLang="en-US"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rPr>
              <a:t>の「</a:t>
            </a:r>
            <a:r>
              <a:rPr lang="ja-JP" altLang="en-US" sz="1200" dirty="0">
                <a:solidFill>
                  <a:prstClr val="black"/>
                </a:solidFill>
                <a:latin typeface="Meiryo UI" panose="020B0604030504040204" pitchFamily="50" charset="-128"/>
                <a:ea typeface="Meiryo UI" panose="020B0604030504040204" pitchFamily="50" charset="-128"/>
              </a:rPr>
              <a:t>地域</a:t>
            </a:r>
            <a:r>
              <a:rPr kumimoji="1" lang="ja-JP" altLang="en-US"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rPr>
              <a:t>課題」を解決するために、どのような実証</a:t>
            </a:r>
            <a:r>
              <a:rPr lang="ja-JP" altLang="en-US" sz="1200" dirty="0">
                <a:solidFill>
                  <a:prstClr val="black"/>
                </a:solidFill>
                <a:latin typeface="Meiryo UI" panose="020B0604030504040204" pitchFamily="50" charset="-128"/>
                <a:ea typeface="Meiryo UI" panose="020B0604030504040204" pitchFamily="50" charset="-128"/>
              </a:rPr>
              <a:t>研究</a:t>
            </a:r>
            <a:r>
              <a:rPr kumimoji="1" lang="ja-JP" altLang="en-US"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rPr>
              <a:t>を想定しているのかをご記入ください。</a:t>
            </a:r>
            <a:endParaRPr kumimoji="1" lang="en-US" altLang="ja-JP"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endParaRPr>
          </a:p>
          <a:p>
            <a:pPr lvl="0" defTabSz="457200">
              <a:defRPr/>
            </a:pPr>
            <a:endParaRPr lang="en-US" altLang="ja-JP" sz="1200" dirty="0" smtClean="0">
              <a:solidFill>
                <a:prstClr val="black"/>
              </a:solidFill>
              <a:latin typeface="Meiryo UI" panose="020B0604030504040204" pitchFamily="50" charset="-128"/>
              <a:ea typeface="Meiryo UI" panose="020B0604030504040204" pitchFamily="50" charset="-128"/>
            </a:endParaRPr>
          </a:p>
          <a:p>
            <a:pPr defTabSz="457200">
              <a:defRPr/>
            </a:pPr>
            <a:r>
              <a:rPr lang="ja-JP" altLang="en-US" sz="1200" dirty="0" smtClean="0">
                <a:solidFill>
                  <a:prstClr val="black"/>
                </a:solidFill>
                <a:latin typeface="Meiryo UI" panose="020B0604030504040204" pitchFamily="50" charset="-128"/>
                <a:ea typeface="Meiryo UI" panose="020B0604030504040204" pitchFamily="50" charset="-128"/>
              </a:rPr>
              <a:t>②</a:t>
            </a:r>
            <a:r>
              <a:rPr lang="ja-JP" altLang="en-US" sz="1200" dirty="0">
                <a:solidFill>
                  <a:prstClr val="black"/>
                </a:solidFill>
                <a:latin typeface="Meiryo UI" panose="020B0604030504040204" pitchFamily="50" charset="-128"/>
                <a:ea typeface="Meiryo UI" panose="020B0604030504040204" pitchFamily="50" charset="-128"/>
              </a:rPr>
              <a:t>新たな</a:t>
            </a:r>
            <a:r>
              <a:rPr lang="ja-JP" altLang="en-US" sz="1200" dirty="0" smtClean="0">
                <a:solidFill>
                  <a:prstClr val="black"/>
                </a:solidFill>
                <a:latin typeface="Meiryo UI" panose="020B0604030504040204" pitchFamily="50" charset="-128"/>
                <a:ea typeface="Meiryo UI" panose="020B0604030504040204" pitchFamily="50" charset="-128"/>
              </a:rPr>
              <a:t>取り組みであることのＰＲ</a:t>
            </a:r>
            <a:endParaRPr lang="en-US" altLang="ja-JP" sz="1200" dirty="0" smtClean="0">
              <a:solidFill>
                <a:prstClr val="black"/>
              </a:solidFill>
              <a:latin typeface="Meiryo UI" panose="020B0604030504040204" pitchFamily="50" charset="-128"/>
              <a:ea typeface="Meiryo UI" panose="020B0604030504040204" pitchFamily="50" charset="-128"/>
            </a:endParaRPr>
          </a:p>
          <a:p>
            <a:pPr defTabSz="457200">
              <a:defRPr/>
            </a:pPr>
            <a:r>
              <a:rPr lang="en-US" altLang="ja-JP" sz="1200" dirty="0" smtClean="0">
                <a:solidFill>
                  <a:srgbClr val="FF0000"/>
                </a:solidFill>
                <a:latin typeface="Meiryo UI" panose="020B0604030504040204" pitchFamily="50" charset="-128"/>
                <a:ea typeface="Meiryo UI" panose="020B0604030504040204" pitchFamily="50" charset="-128"/>
              </a:rPr>
              <a:t>※</a:t>
            </a:r>
            <a:r>
              <a:rPr lang="ja-JP" altLang="en-US" sz="1200" dirty="0" smtClean="0">
                <a:solidFill>
                  <a:srgbClr val="FF0000"/>
                </a:solidFill>
                <a:latin typeface="Meiryo UI" panose="020B0604030504040204" pitchFamily="50" charset="-128"/>
                <a:ea typeface="Meiryo UI" panose="020B0604030504040204" pitchFamily="50" charset="-128"/>
              </a:rPr>
              <a:t>他自治体との連携実績がある場合は、本県での取組みが他自治体での取組みと何が違うのかを具体的に説明してください。</a:t>
            </a:r>
            <a:endParaRPr lang="en-US" altLang="ja-JP" sz="1200" dirty="0" smtClean="0">
              <a:solidFill>
                <a:srgbClr val="FF0000"/>
              </a:solidFill>
              <a:latin typeface="Meiryo UI" panose="020B0604030504040204" pitchFamily="50" charset="-128"/>
              <a:ea typeface="Meiryo UI" panose="020B0604030504040204" pitchFamily="50" charset="-128"/>
            </a:endParaRPr>
          </a:p>
          <a:p>
            <a:pPr defTabSz="457200">
              <a:defRPr/>
            </a:pPr>
            <a:r>
              <a:rPr lang="ja-JP" altLang="en-US" sz="1200" dirty="0">
                <a:solidFill>
                  <a:prstClr val="black"/>
                </a:solidFill>
                <a:latin typeface="Meiryo UI" panose="020B0604030504040204" pitchFamily="50" charset="-128"/>
                <a:ea typeface="Meiryo UI" panose="020B0604030504040204" pitchFamily="50" charset="-128"/>
              </a:rPr>
              <a:t>③</a:t>
            </a:r>
            <a:r>
              <a:rPr lang="ja-JP" altLang="en-US" sz="1200" dirty="0" smtClean="0">
                <a:solidFill>
                  <a:prstClr val="black"/>
                </a:solidFill>
                <a:latin typeface="Meiryo UI" panose="020B0604030504040204" pitchFamily="50" charset="-128"/>
                <a:ea typeface="Meiryo UI" panose="020B0604030504040204" pitchFamily="50" charset="-128"/>
              </a:rPr>
              <a:t>実証フィールド及び対象者</a:t>
            </a:r>
            <a:endParaRPr lang="en-US" altLang="ja-JP" sz="1200" dirty="0" smtClean="0">
              <a:solidFill>
                <a:prstClr val="black"/>
              </a:solidFill>
              <a:latin typeface="Meiryo UI" panose="020B0604030504040204" pitchFamily="50" charset="-128"/>
              <a:ea typeface="Meiryo UI" panose="020B0604030504040204" pitchFamily="50" charset="-128"/>
            </a:endParaRPr>
          </a:p>
          <a:p>
            <a:pPr defTabSz="457200">
              <a:defRPr/>
            </a:pPr>
            <a:r>
              <a:rPr lang="en-US" altLang="ja-JP" sz="1200" dirty="0" smtClean="0">
                <a:solidFill>
                  <a:prstClr val="black"/>
                </a:solidFill>
                <a:latin typeface="Meiryo UI" panose="020B0604030504040204" pitchFamily="50" charset="-128"/>
                <a:ea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rPr>
              <a:t>実証フィールド、想定</a:t>
            </a:r>
            <a:r>
              <a:rPr lang="ja-JP" altLang="en-US" sz="1200" dirty="0">
                <a:solidFill>
                  <a:prstClr val="black"/>
                </a:solidFill>
                <a:latin typeface="Meiryo UI" panose="020B0604030504040204" pitchFamily="50" charset="-128"/>
                <a:ea typeface="Meiryo UI" panose="020B0604030504040204" pitchFamily="50" charset="-128"/>
              </a:rPr>
              <a:t>人数のほか，属性を具体的にご記入ください</a:t>
            </a:r>
            <a:r>
              <a:rPr lang="ja-JP" altLang="en-US" sz="1200" dirty="0" smtClean="0">
                <a:solidFill>
                  <a:prstClr val="black"/>
                </a:solidFill>
                <a:latin typeface="Meiryo UI" panose="020B0604030504040204" pitchFamily="50" charset="-128"/>
                <a:ea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endParaRPr>
          </a:p>
        </p:txBody>
      </p:sp>
      <p:sp>
        <p:nvSpPr>
          <p:cNvPr id="9" name="正方形/長方形 8"/>
          <p:cNvSpPr>
            <a:spLocks noChangeAspect="1"/>
          </p:cNvSpPr>
          <p:nvPr/>
        </p:nvSpPr>
        <p:spPr>
          <a:xfrm>
            <a:off x="5607966" y="6425152"/>
            <a:ext cx="828674" cy="304271"/>
          </a:xfrm>
          <a:prstGeom prst="rect">
            <a:avLst/>
          </a:prstGeom>
          <a:solidFill>
            <a:srgbClr val="1D208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bg1"/>
                </a:solidFill>
                <a:latin typeface="Meiryo UI" panose="020B0604030504040204" pitchFamily="50" charset="-128"/>
                <a:ea typeface="Meiryo UI" panose="020B0604030504040204" pitchFamily="50" charset="-128"/>
              </a:rPr>
              <a:t>適合</a:t>
            </a:r>
            <a:r>
              <a:rPr kumimoji="1" lang="ja-JP" altLang="en-US" sz="1400" dirty="0" smtClean="0">
                <a:solidFill>
                  <a:schemeClr val="bg1"/>
                </a:solidFill>
                <a:latin typeface="Meiryo UI" panose="020B0604030504040204" pitchFamily="50" charset="-128"/>
                <a:ea typeface="Meiryo UI" panose="020B0604030504040204" pitchFamily="50" charset="-128"/>
              </a:rPr>
              <a:t>性</a:t>
            </a:r>
            <a:endParaRPr kumimoji="1" lang="ja-JP" altLang="en-US" sz="1400" dirty="0">
              <a:solidFill>
                <a:schemeClr val="bg1"/>
              </a:solidFill>
              <a:latin typeface="Meiryo UI" panose="020B0604030504040204" pitchFamily="50" charset="-128"/>
              <a:ea typeface="Meiryo UI" panose="020B0604030504040204" pitchFamily="50" charset="-128"/>
            </a:endParaRPr>
          </a:p>
        </p:txBody>
      </p:sp>
      <p:sp>
        <p:nvSpPr>
          <p:cNvPr id="11" name="正方形/長方形 10"/>
          <p:cNvSpPr>
            <a:spLocks noChangeAspect="1"/>
          </p:cNvSpPr>
          <p:nvPr/>
        </p:nvSpPr>
        <p:spPr>
          <a:xfrm>
            <a:off x="6566852" y="6425152"/>
            <a:ext cx="828674" cy="304271"/>
          </a:xfrm>
          <a:prstGeom prst="rect">
            <a:avLst/>
          </a:prstGeom>
          <a:solidFill>
            <a:srgbClr val="1D208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smtClean="0">
                <a:solidFill>
                  <a:schemeClr val="bg1"/>
                </a:solidFill>
                <a:latin typeface="Meiryo UI" panose="020B0604030504040204" pitchFamily="50" charset="-128"/>
                <a:ea typeface="Meiryo UI" panose="020B0604030504040204" pitchFamily="50" charset="-128"/>
              </a:rPr>
              <a:t>安全性</a:t>
            </a:r>
            <a:endParaRPr kumimoji="1" lang="ja-JP" altLang="en-US" sz="1400" dirty="0">
              <a:solidFill>
                <a:schemeClr val="bg1"/>
              </a:solidFill>
              <a:latin typeface="Meiryo UI" panose="020B0604030504040204" pitchFamily="50" charset="-128"/>
              <a:ea typeface="Meiryo UI" panose="020B0604030504040204" pitchFamily="50" charset="-128"/>
            </a:endParaRPr>
          </a:p>
        </p:txBody>
      </p:sp>
      <p:sp>
        <p:nvSpPr>
          <p:cNvPr id="12" name="正方形/長方形 11"/>
          <p:cNvSpPr>
            <a:spLocks noChangeAspect="1"/>
          </p:cNvSpPr>
          <p:nvPr/>
        </p:nvSpPr>
        <p:spPr>
          <a:xfrm>
            <a:off x="7525739" y="6428073"/>
            <a:ext cx="954979" cy="304271"/>
          </a:xfrm>
          <a:prstGeom prst="rect">
            <a:avLst/>
          </a:prstGeom>
          <a:solidFill>
            <a:srgbClr val="1D208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smtClean="0">
                <a:solidFill>
                  <a:schemeClr val="bg1"/>
                </a:solidFill>
                <a:latin typeface="Meiryo UI" panose="020B0604030504040204" pitchFamily="50" charset="-128"/>
                <a:ea typeface="Meiryo UI" panose="020B0604030504040204" pitchFamily="50" charset="-128"/>
              </a:rPr>
              <a:t>実証可能性</a:t>
            </a:r>
            <a:endParaRPr kumimoji="1" lang="ja-JP" altLang="en-US" sz="1200"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1673908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３</a:t>
            </a:r>
            <a:r>
              <a:rPr kumimoji="1" lang="ja-JP" altLang="en-US" dirty="0" smtClean="0"/>
              <a:t>．想定している実証</a:t>
            </a:r>
            <a:r>
              <a:rPr lang="ja-JP" altLang="en-US" dirty="0"/>
              <a:t>研究</a:t>
            </a:r>
            <a:endParaRPr kumimoji="1" lang="ja-JP" altLang="en-US" dirty="0"/>
          </a:p>
        </p:txBody>
      </p:sp>
      <p:sp>
        <p:nvSpPr>
          <p:cNvPr id="3" name="コンテンツ プレースホルダー 2"/>
          <p:cNvSpPr>
            <a:spLocks noGrp="1"/>
          </p:cNvSpPr>
          <p:nvPr>
            <p:ph idx="1"/>
          </p:nvPr>
        </p:nvSpPr>
        <p:spPr/>
        <p:txBody>
          <a:bodyPr>
            <a:normAutofit/>
          </a:bodyPr>
          <a:lstStyle/>
          <a:p>
            <a:pPr marL="0" indent="0">
              <a:buNone/>
            </a:pPr>
            <a:r>
              <a:rPr lang="ja-JP" altLang="en-US" dirty="0" smtClean="0"/>
              <a:t>（</a:t>
            </a:r>
            <a:r>
              <a:rPr lang="ja-JP" altLang="en-US" dirty="0"/>
              <a:t>４）組織・体制</a:t>
            </a:r>
            <a:endParaRPr lang="en-US" altLang="ja-JP" dirty="0"/>
          </a:p>
          <a:p>
            <a:pPr marL="0" indent="0">
              <a:buNone/>
            </a:pPr>
            <a:endParaRPr lang="en-US" altLang="ja-JP" dirty="0" smtClean="0">
              <a:latin typeface="Meiryo UI" panose="020B0604030504040204" pitchFamily="50" charset="-128"/>
              <a:ea typeface="Meiryo UI" panose="020B0604030504040204" pitchFamily="50" charset="-128"/>
            </a:endParaRPr>
          </a:p>
          <a:p>
            <a:pPr marL="0" indent="0">
              <a:buNone/>
            </a:pPr>
            <a:endParaRPr lang="en-US" altLang="ja-JP" dirty="0">
              <a:latin typeface="Meiryo UI" panose="020B0604030504040204" pitchFamily="50" charset="-128"/>
              <a:ea typeface="Meiryo UI" panose="020B0604030504040204" pitchFamily="50" charset="-128"/>
            </a:endParaRPr>
          </a:p>
          <a:p>
            <a:pPr marL="0" indent="0">
              <a:buNone/>
            </a:pPr>
            <a:endParaRPr lang="en-US" altLang="ja-JP" dirty="0" smtClean="0">
              <a:latin typeface="Meiryo UI" panose="020B0604030504040204" pitchFamily="50" charset="-128"/>
              <a:ea typeface="Meiryo UI" panose="020B0604030504040204" pitchFamily="50" charset="-128"/>
            </a:endParaRPr>
          </a:p>
          <a:p>
            <a:pPr marL="0" indent="0">
              <a:buNone/>
            </a:pPr>
            <a:endParaRPr lang="en-US" altLang="ja-JP" dirty="0">
              <a:latin typeface="Meiryo UI" panose="020B0604030504040204" pitchFamily="50" charset="-128"/>
              <a:ea typeface="Meiryo UI" panose="020B0604030504040204" pitchFamily="50" charset="-128"/>
            </a:endParaRPr>
          </a:p>
          <a:p>
            <a:pPr marL="0" indent="0">
              <a:buNone/>
            </a:pPr>
            <a:endParaRPr lang="en-US" altLang="ja-JP" dirty="0" smtClean="0">
              <a:latin typeface="Meiryo UI" panose="020B0604030504040204" pitchFamily="50" charset="-128"/>
              <a:ea typeface="Meiryo UI" panose="020B0604030504040204" pitchFamily="50" charset="-128"/>
            </a:endParaRPr>
          </a:p>
          <a:p>
            <a:pPr marL="0" indent="0">
              <a:buNone/>
            </a:pPr>
            <a:r>
              <a:rPr lang="ja-JP" altLang="en-US" dirty="0" smtClean="0">
                <a:latin typeface="Meiryo UI" panose="020B0604030504040204" pitchFamily="50" charset="-128"/>
                <a:ea typeface="Meiryo UI" panose="020B0604030504040204" pitchFamily="50" charset="-128"/>
              </a:rPr>
              <a:t>（５）その他</a:t>
            </a:r>
            <a:endParaRPr lang="en-US" altLang="ja-JP" dirty="0">
              <a:latin typeface="Meiryo UI" panose="020B0604030504040204" pitchFamily="50" charset="-128"/>
              <a:ea typeface="Meiryo UI" panose="020B0604030504040204" pitchFamily="50" charset="-128"/>
            </a:endParaRPr>
          </a:p>
          <a:p>
            <a:pPr marL="0" indent="0">
              <a:buNone/>
            </a:pPr>
            <a:endParaRPr lang="en-US" altLang="ja-JP" dirty="0" smtClean="0">
              <a:latin typeface="Meiryo UI" panose="020B0604030504040204" pitchFamily="50" charset="-128"/>
              <a:ea typeface="Meiryo UI" panose="020B0604030504040204" pitchFamily="50" charset="-128"/>
            </a:endParaRPr>
          </a:p>
        </p:txBody>
      </p:sp>
      <p:sp>
        <p:nvSpPr>
          <p:cNvPr id="8" name="テキスト ボックス 7"/>
          <p:cNvSpPr txBox="1"/>
          <p:nvPr/>
        </p:nvSpPr>
        <p:spPr>
          <a:xfrm>
            <a:off x="3779912" y="2564904"/>
            <a:ext cx="4988838" cy="2862322"/>
          </a:xfrm>
          <a:prstGeom prst="rect">
            <a:avLst/>
          </a:prstGeom>
          <a:noFill/>
          <a:ln w="6350">
            <a:solidFill>
              <a:schemeClr val="tx1"/>
            </a:solidFill>
            <a:prstDash val="dash"/>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rPr>
              <a:t>また、</a:t>
            </a:r>
            <a:r>
              <a:rPr kumimoji="1" lang="en-US" altLang="ja-JP"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rPr>
              <a:t>2-(1)</a:t>
            </a:r>
            <a:r>
              <a:rPr kumimoji="1" lang="ja-JP" altLang="en-US"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rPr>
              <a:t>の「</a:t>
            </a:r>
            <a:r>
              <a:rPr lang="ja-JP" altLang="en-US" sz="1200" dirty="0">
                <a:solidFill>
                  <a:prstClr val="black"/>
                </a:solidFill>
                <a:latin typeface="Meiryo UI" panose="020B0604030504040204" pitchFamily="50" charset="-128"/>
                <a:ea typeface="Meiryo UI" panose="020B0604030504040204" pitchFamily="50" charset="-128"/>
              </a:rPr>
              <a:t>地域</a:t>
            </a:r>
            <a:r>
              <a:rPr kumimoji="1" lang="ja-JP" altLang="en-US"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rPr>
              <a:t>課題」を解決するために、どのような実証</a:t>
            </a:r>
            <a:r>
              <a:rPr lang="ja-JP" altLang="en-US" sz="1200" dirty="0">
                <a:solidFill>
                  <a:prstClr val="black"/>
                </a:solidFill>
                <a:latin typeface="Meiryo UI" panose="020B0604030504040204" pitchFamily="50" charset="-128"/>
                <a:ea typeface="Meiryo UI" panose="020B0604030504040204" pitchFamily="50" charset="-128"/>
              </a:rPr>
              <a:t>研究</a:t>
            </a:r>
            <a:r>
              <a:rPr kumimoji="1" lang="ja-JP" altLang="en-US"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rPr>
              <a:t>を想定しているのかをご記入ください。</a:t>
            </a:r>
            <a:endParaRPr kumimoji="1" lang="en-US" altLang="ja-JP"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endParaRPr>
          </a:p>
          <a:p>
            <a:pPr lvl="0" defTabSz="457200">
              <a:defRPr/>
            </a:pPr>
            <a:endParaRPr lang="en-US" altLang="ja-JP" sz="1200" dirty="0" smtClean="0">
              <a:solidFill>
                <a:prstClr val="black"/>
              </a:solidFill>
              <a:latin typeface="Meiryo UI" panose="020B0604030504040204" pitchFamily="50" charset="-128"/>
              <a:ea typeface="Meiryo UI" panose="020B0604030504040204" pitchFamily="50" charset="-128"/>
            </a:endParaRPr>
          </a:p>
          <a:p>
            <a:pPr lvl="0" defTabSz="457200">
              <a:defRPr/>
            </a:pPr>
            <a:r>
              <a:rPr lang="ja-JP" altLang="en-US" sz="1200" dirty="0" smtClean="0">
                <a:solidFill>
                  <a:prstClr val="black"/>
                </a:solidFill>
                <a:latin typeface="Meiryo UI" panose="020B0604030504040204" pitchFamily="50" charset="-128"/>
                <a:ea typeface="Meiryo UI" panose="020B0604030504040204" pitchFamily="50" charset="-128"/>
              </a:rPr>
              <a:t>④組織・体制</a:t>
            </a:r>
            <a:endParaRPr lang="en-US" altLang="ja-JP" sz="1200" dirty="0" smtClean="0">
              <a:solidFill>
                <a:prstClr val="black"/>
              </a:solidFill>
              <a:latin typeface="Meiryo UI" panose="020B0604030504040204" pitchFamily="50" charset="-128"/>
              <a:ea typeface="Meiryo UI" panose="020B0604030504040204" pitchFamily="50" charset="-128"/>
            </a:endParaRPr>
          </a:p>
          <a:p>
            <a:pPr lvl="0" defTabSz="457200">
              <a:defRPr/>
            </a:pPr>
            <a:r>
              <a:rPr lang="en-US" altLang="ja-JP" sz="1200" dirty="0">
                <a:solidFill>
                  <a:prstClr val="black"/>
                </a:solidFill>
                <a:latin typeface="Meiryo UI" panose="020B0604030504040204" pitchFamily="50" charset="-128"/>
                <a:ea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rPr>
              <a:t>実証実験に向けたかがわ</a:t>
            </a:r>
            <a:r>
              <a:rPr lang="en-US" altLang="ja-JP" sz="1200" dirty="0" smtClean="0">
                <a:solidFill>
                  <a:prstClr val="black"/>
                </a:solidFill>
                <a:latin typeface="Meiryo UI" panose="020B0604030504040204" pitchFamily="50" charset="-128"/>
                <a:ea typeface="Meiryo UI" panose="020B0604030504040204" pitchFamily="50" charset="-128"/>
              </a:rPr>
              <a:t>DX</a:t>
            </a:r>
            <a:r>
              <a:rPr lang="ja-JP" altLang="en-US" sz="1200" dirty="0" smtClean="0">
                <a:solidFill>
                  <a:prstClr val="black"/>
                </a:solidFill>
                <a:latin typeface="Meiryo UI" panose="020B0604030504040204" pitchFamily="50" charset="-128"/>
                <a:ea typeface="Meiryo UI" panose="020B0604030504040204" pitchFamily="50" charset="-128"/>
              </a:rPr>
              <a:t>　</a:t>
            </a:r>
            <a:r>
              <a:rPr lang="en-US" altLang="ja-JP" sz="1200" dirty="0" smtClean="0">
                <a:solidFill>
                  <a:prstClr val="black"/>
                </a:solidFill>
                <a:latin typeface="Meiryo UI" panose="020B0604030504040204" pitchFamily="50" charset="-128"/>
                <a:ea typeface="Meiryo UI" panose="020B0604030504040204" pitchFamily="50" charset="-128"/>
              </a:rPr>
              <a:t>Lab</a:t>
            </a:r>
            <a:r>
              <a:rPr lang="ja-JP" altLang="en-US" sz="1200" dirty="0">
                <a:solidFill>
                  <a:prstClr val="black"/>
                </a:solidFill>
                <a:latin typeface="Meiryo UI" panose="020B0604030504040204" pitchFamily="50" charset="-128"/>
                <a:ea typeface="Meiryo UI" panose="020B0604030504040204" pitchFamily="50" charset="-128"/>
              </a:rPr>
              <a:t>における活動の参画体制（組織・人員）</a:t>
            </a:r>
            <a:endParaRPr lang="en-US" altLang="ja-JP" sz="1200" dirty="0">
              <a:solidFill>
                <a:prstClr val="black"/>
              </a:solidFill>
              <a:latin typeface="Meiryo UI" panose="020B0604030504040204" pitchFamily="50" charset="-128"/>
              <a:ea typeface="Meiryo UI" panose="020B0604030504040204" pitchFamily="50" charset="-128"/>
            </a:endParaRPr>
          </a:p>
          <a:p>
            <a:pPr lvl="0" defTabSz="457200">
              <a:defRPr/>
            </a:pPr>
            <a:r>
              <a:rPr lang="en-US" altLang="ja-JP" sz="1200" dirty="0">
                <a:solidFill>
                  <a:prstClr val="black"/>
                </a:solidFill>
                <a:latin typeface="Meiryo UI" panose="020B0604030504040204" pitchFamily="50" charset="-128"/>
                <a:ea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rPr>
              <a:t>連携が可能な団体等の記載</a:t>
            </a:r>
            <a:endParaRPr lang="en-US" altLang="ja-JP" sz="1200" dirty="0">
              <a:solidFill>
                <a:prstClr val="black"/>
              </a:solidFill>
              <a:latin typeface="Meiryo UI" panose="020B0604030504040204" pitchFamily="50" charset="-128"/>
              <a:ea typeface="Meiryo UI" panose="020B0604030504040204" pitchFamily="50" charset="-128"/>
            </a:endParaRPr>
          </a:p>
          <a:p>
            <a:pPr lvl="0" defTabSz="457200">
              <a:defRPr/>
            </a:pPr>
            <a:endParaRPr lang="en-US" altLang="ja-JP" sz="1200" dirty="0">
              <a:solidFill>
                <a:prstClr val="black"/>
              </a:solidFill>
              <a:latin typeface="Meiryo UI" panose="020B0604030504040204" pitchFamily="50" charset="-128"/>
              <a:ea typeface="Meiryo UI" panose="020B0604030504040204" pitchFamily="50" charset="-128"/>
            </a:endParaRPr>
          </a:p>
          <a:p>
            <a:pPr lvl="0" defTabSz="457200">
              <a:defRPr/>
            </a:pPr>
            <a:r>
              <a:rPr lang="ja-JP" altLang="en-US" sz="1200" dirty="0" smtClean="0">
                <a:solidFill>
                  <a:prstClr val="black"/>
                </a:solidFill>
                <a:latin typeface="Meiryo UI" panose="020B0604030504040204" pitchFamily="50" charset="-128"/>
                <a:ea typeface="Meiryo UI" panose="020B0604030504040204" pitchFamily="50" charset="-128"/>
              </a:rPr>
              <a:t>⑤その他</a:t>
            </a:r>
            <a:endParaRPr lang="en-US" altLang="ja-JP" sz="1200" dirty="0" smtClean="0">
              <a:solidFill>
                <a:prstClr val="black"/>
              </a:solidFill>
              <a:latin typeface="Meiryo UI" panose="020B0604030504040204" pitchFamily="50" charset="-128"/>
              <a:ea typeface="Meiryo UI" panose="020B0604030504040204" pitchFamily="50" charset="-128"/>
            </a:endParaRPr>
          </a:p>
          <a:p>
            <a:pPr lvl="0" defTabSz="457200">
              <a:defRPr/>
            </a:pPr>
            <a:r>
              <a:rPr lang="ja-JP" altLang="en-US" sz="1200" dirty="0" smtClean="0">
                <a:solidFill>
                  <a:prstClr val="black"/>
                </a:solidFill>
                <a:latin typeface="Meiryo UI" panose="020B0604030504040204" pitchFamily="50" charset="-128"/>
                <a:ea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rPr>
              <a:t>実施フロー　</a:t>
            </a:r>
            <a:endParaRPr lang="en-US" altLang="ja-JP" sz="1200" b="1" dirty="0">
              <a:solidFill>
                <a:srgbClr val="FF0000"/>
              </a:solidFill>
              <a:latin typeface="Meiryo UI" panose="020B0604030504040204" pitchFamily="50" charset="-128"/>
              <a:ea typeface="Meiryo UI" panose="020B0604030504040204" pitchFamily="50" charset="-128"/>
            </a:endParaRPr>
          </a:p>
          <a:p>
            <a:pPr lvl="0" defTabSz="457200">
              <a:defRPr/>
            </a:pPr>
            <a:r>
              <a:rPr lang="ja-JP" altLang="en-US" sz="1200" dirty="0" smtClean="0">
                <a:solidFill>
                  <a:prstClr val="black"/>
                </a:solidFill>
                <a:latin typeface="Meiryo UI" panose="020B0604030504040204" pitchFamily="50" charset="-128"/>
                <a:ea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rPr>
              <a:t>実証</a:t>
            </a:r>
            <a:r>
              <a:rPr lang="ja-JP" altLang="en-US" sz="1200" dirty="0" smtClean="0">
                <a:solidFill>
                  <a:prstClr val="black"/>
                </a:solidFill>
                <a:latin typeface="Meiryo UI" panose="020B0604030504040204" pitchFamily="50" charset="-128"/>
                <a:ea typeface="Meiryo UI" panose="020B0604030504040204" pitchFamily="50" charset="-128"/>
              </a:rPr>
              <a:t>期間</a:t>
            </a:r>
            <a:r>
              <a:rPr lang="ja-JP" altLang="en-US" sz="1200" dirty="0">
                <a:solidFill>
                  <a:prstClr val="black"/>
                </a:solidFill>
                <a:latin typeface="Meiryo UI" panose="020B0604030504040204" pitchFamily="50" charset="-128"/>
                <a:ea typeface="Meiryo UI" panose="020B0604030504040204" pitchFamily="50" charset="-128"/>
              </a:rPr>
              <a:t>　　</a:t>
            </a:r>
            <a:endParaRPr lang="en-US" altLang="ja-JP" sz="1200" dirty="0">
              <a:solidFill>
                <a:prstClr val="black"/>
              </a:solidFill>
              <a:latin typeface="Meiryo UI" panose="020B0604030504040204" pitchFamily="50" charset="-128"/>
              <a:ea typeface="Meiryo UI" panose="020B0604030504040204" pitchFamily="50" charset="-128"/>
            </a:endParaRPr>
          </a:p>
          <a:p>
            <a:pPr defTabSz="457200">
              <a:defRPr/>
            </a:pPr>
            <a:r>
              <a:rPr lang="ja-JP" altLang="en-US" sz="1200" dirty="0">
                <a:solidFill>
                  <a:prstClr val="black"/>
                </a:solidFill>
                <a:latin typeface="Meiryo UI" panose="020B0604030504040204" pitchFamily="50" charset="-128"/>
                <a:ea typeface="Meiryo UI" panose="020B0604030504040204" pitchFamily="50" charset="-128"/>
              </a:rPr>
              <a:t>○安全性・</a:t>
            </a:r>
            <a:r>
              <a:rPr lang="ja-JP" altLang="en-US" sz="1200" dirty="0" smtClean="0">
                <a:solidFill>
                  <a:prstClr val="black"/>
                </a:solidFill>
                <a:latin typeface="Meiryo UI" panose="020B0604030504040204" pitchFamily="50" charset="-128"/>
                <a:ea typeface="Meiryo UI" panose="020B0604030504040204" pitchFamily="50" charset="-128"/>
              </a:rPr>
              <a:t>信頼性の担保、サポート体制</a:t>
            </a:r>
            <a:endParaRPr lang="en-US" altLang="ja-JP" sz="1200" dirty="0" smtClean="0">
              <a:solidFill>
                <a:prstClr val="black"/>
              </a:solidFill>
              <a:latin typeface="Meiryo UI" panose="020B0604030504040204" pitchFamily="50" charset="-128"/>
              <a:ea typeface="Meiryo UI" panose="020B0604030504040204" pitchFamily="50" charset="-128"/>
            </a:endParaRPr>
          </a:p>
          <a:p>
            <a:pPr lvl="0" defTabSz="457200">
              <a:defRPr/>
            </a:pPr>
            <a:r>
              <a:rPr lang="ja-JP" altLang="en-US" sz="1200" dirty="0" smtClean="0">
                <a:solidFill>
                  <a:prstClr val="black"/>
                </a:solidFill>
                <a:latin typeface="Meiryo UI" panose="020B0604030504040204" pitchFamily="50" charset="-128"/>
                <a:ea typeface="Meiryo UI" panose="020B0604030504040204" pitchFamily="50" charset="-128"/>
              </a:rPr>
              <a:t>など</a:t>
            </a:r>
            <a:r>
              <a:rPr lang="ja-JP" altLang="en-US" sz="1200" dirty="0">
                <a:solidFill>
                  <a:prstClr val="black"/>
                </a:solidFill>
                <a:latin typeface="Meiryo UI" panose="020B0604030504040204" pitchFamily="50" charset="-128"/>
                <a:ea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rPr>
              <a:t>想定している内容を具体的</a:t>
            </a:r>
            <a:r>
              <a:rPr lang="ja-JP" altLang="en-US" sz="1200" dirty="0">
                <a:solidFill>
                  <a:prstClr val="black"/>
                </a:solidFill>
                <a:latin typeface="Meiryo UI" panose="020B0604030504040204" pitchFamily="50" charset="-128"/>
                <a:ea typeface="Meiryo UI" panose="020B0604030504040204" pitchFamily="50" charset="-128"/>
              </a:rPr>
              <a:t>に記入してください。</a:t>
            </a:r>
            <a:endParaRPr lang="en-US" altLang="ja-JP" sz="1200" dirty="0">
              <a:solidFill>
                <a:prstClr val="black"/>
              </a:solidFill>
              <a:latin typeface="Meiryo UI" panose="020B0604030504040204" pitchFamily="50" charset="-128"/>
              <a:ea typeface="Meiryo UI" panose="020B0604030504040204" pitchFamily="50" charset="-128"/>
            </a:endParaRPr>
          </a:p>
          <a:p>
            <a:pPr lvl="0" defTabSz="457200">
              <a:defRPr/>
            </a:pPr>
            <a:endParaRPr lang="en-US" altLang="ja-JP" sz="1200" dirty="0">
              <a:solidFill>
                <a:prstClr val="black"/>
              </a:solidFill>
              <a:latin typeface="Meiryo UI" panose="020B0604030504040204" pitchFamily="50" charset="-128"/>
              <a:ea typeface="Meiryo UI" panose="020B0604030504040204" pitchFamily="50" charset="-128"/>
            </a:endParaRPr>
          </a:p>
          <a:p>
            <a:pPr lvl="0" defTabSz="457200">
              <a:defRPr/>
            </a:pPr>
            <a:r>
              <a:rPr lang="en-US" altLang="ja-JP" sz="1200" dirty="0">
                <a:solidFill>
                  <a:prstClr val="black"/>
                </a:solidFill>
                <a:latin typeface="Meiryo UI" panose="020B0604030504040204" pitchFamily="50" charset="-128"/>
                <a:ea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rPr>
              <a:t>ページが不足する場合，追加してください。</a:t>
            </a:r>
            <a:endParaRPr lang="en-US" altLang="ja-JP" sz="1200" dirty="0">
              <a:solidFill>
                <a:prstClr val="black"/>
              </a:solidFill>
              <a:latin typeface="Meiryo UI" panose="020B0604030504040204" pitchFamily="50" charset="-128"/>
              <a:ea typeface="Meiryo UI"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9" name="正方形/長方形 8"/>
          <p:cNvSpPr>
            <a:spLocks noChangeAspect="1"/>
          </p:cNvSpPr>
          <p:nvPr/>
        </p:nvSpPr>
        <p:spPr>
          <a:xfrm>
            <a:off x="5607966" y="6425152"/>
            <a:ext cx="828674" cy="304271"/>
          </a:xfrm>
          <a:prstGeom prst="rect">
            <a:avLst/>
          </a:prstGeom>
          <a:solidFill>
            <a:srgbClr val="1D208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bg1"/>
                </a:solidFill>
                <a:latin typeface="Meiryo UI" panose="020B0604030504040204" pitchFamily="50" charset="-128"/>
                <a:ea typeface="Meiryo UI" panose="020B0604030504040204" pitchFamily="50" charset="-128"/>
              </a:rPr>
              <a:t>適合</a:t>
            </a:r>
            <a:r>
              <a:rPr kumimoji="1" lang="ja-JP" altLang="en-US" sz="1400" dirty="0" smtClean="0">
                <a:solidFill>
                  <a:schemeClr val="bg1"/>
                </a:solidFill>
                <a:latin typeface="Meiryo UI" panose="020B0604030504040204" pitchFamily="50" charset="-128"/>
                <a:ea typeface="Meiryo UI" panose="020B0604030504040204" pitchFamily="50" charset="-128"/>
              </a:rPr>
              <a:t>性</a:t>
            </a:r>
            <a:endParaRPr kumimoji="1" lang="ja-JP" altLang="en-US" sz="1400" dirty="0">
              <a:solidFill>
                <a:schemeClr val="bg1"/>
              </a:solidFill>
              <a:latin typeface="Meiryo UI" panose="020B0604030504040204" pitchFamily="50" charset="-128"/>
              <a:ea typeface="Meiryo UI" panose="020B0604030504040204" pitchFamily="50" charset="-128"/>
            </a:endParaRPr>
          </a:p>
        </p:txBody>
      </p:sp>
      <p:sp>
        <p:nvSpPr>
          <p:cNvPr id="11" name="正方形/長方形 10"/>
          <p:cNvSpPr>
            <a:spLocks noChangeAspect="1"/>
          </p:cNvSpPr>
          <p:nvPr/>
        </p:nvSpPr>
        <p:spPr>
          <a:xfrm>
            <a:off x="6566852" y="6425152"/>
            <a:ext cx="828674" cy="304271"/>
          </a:xfrm>
          <a:prstGeom prst="rect">
            <a:avLst/>
          </a:prstGeom>
          <a:solidFill>
            <a:srgbClr val="1D208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smtClean="0">
                <a:solidFill>
                  <a:schemeClr val="bg1"/>
                </a:solidFill>
                <a:latin typeface="Meiryo UI" panose="020B0604030504040204" pitchFamily="50" charset="-128"/>
                <a:ea typeface="Meiryo UI" panose="020B0604030504040204" pitchFamily="50" charset="-128"/>
              </a:rPr>
              <a:t>安全性</a:t>
            </a:r>
            <a:endParaRPr kumimoji="1" lang="ja-JP" altLang="en-US" sz="1400" dirty="0">
              <a:solidFill>
                <a:schemeClr val="bg1"/>
              </a:solidFill>
              <a:latin typeface="Meiryo UI" panose="020B0604030504040204" pitchFamily="50" charset="-128"/>
              <a:ea typeface="Meiryo UI" panose="020B0604030504040204" pitchFamily="50" charset="-128"/>
            </a:endParaRPr>
          </a:p>
        </p:txBody>
      </p:sp>
      <p:sp>
        <p:nvSpPr>
          <p:cNvPr id="12" name="正方形/長方形 11"/>
          <p:cNvSpPr>
            <a:spLocks noChangeAspect="1"/>
          </p:cNvSpPr>
          <p:nvPr/>
        </p:nvSpPr>
        <p:spPr>
          <a:xfrm>
            <a:off x="7525739" y="6428073"/>
            <a:ext cx="954979" cy="304271"/>
          </a:xfrm>
          <a:prstGeom prst="rect">
            <a:avLst/>
          </a:prstGeom>
          <a:solidFill>
            <a:srgbClr val="1D208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smtClean="0">
                <a:solidFill>
                  <a:schemeClr val="bg1"/>
                </a:solidFill>
                <a:latin typeface="Meiryo UI" panose="020B0604030504040204" pitchFamily="50" charset="-128"/>
                <a:ea typeface="Meiryo UI" panose="020B0604030504040204" pitchFamily="50" charset="-128"/>
              </a:rPr>
              <a:t>実証可能性</a:t>
            </a:r>
            <a:endParaRPr kumimoji="1" lang="ja-JP" altLang="en-US" sz="1200"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439796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dirty="0"/>
              <a:t>３．想定している実証</a:t>
            </a:r>
            <a:r>
              <a:rPr lang="ja-JP" altLang="en-US" dirty="0" smtClean="0"/>
              <a:t>研究</a:t>
            </a:r>
            <a:endParaRPr kumimoji="1" lang="ja-JP" altLang="en-US" dirty="0"/>
          </a:p>
        </p:txBody>
      </p:sp>
      <p:graphicFrame>
        <p:nvGraphicFramePr>
          <p:cNvPr id="9" name="表 8"/>
          <p:cNvGraphicFramePr>
            <a:graphicFrameLocks noGrp="1"/>
          </p:cNvGraphicFramePr>
          <p:nvPr>
            <p:extLst>
              <p:ext uri="{D42A27DB-BD31-4B8C-83A1-F6EECF244321}">
                <p14:modId xmlns:p14="http://schemas.microsoft.com/office/powerpoint/2010/main" val="3372159075"/>
              </p:ext>
            </p:extLst>
          </p:nvPr>
        </p:nvGraphicFramePr>
        <p:xfrm>
          <a:off x="628649" y="1700808"/>
          <a:ext cx="7865114" cy="2878396"/>
        </p:xfrm>
        <a:graphic>
          <a:graphicData uri="http://schemas.openxmlformats.org/drawingml/2006/table">
            <a:tbl>
              <a:tblPr firstRow="1" bandRow="1">
                <a:tableStyleId>{2D5ABB26-0587-4C30-8999-92F81FD0307C}</a:tableStyleId>
              </a:tblPr>
              <a:tblGrid>
                <a:gridCol w="3322332">
                  <a:extLst>
                    <a:ext uri="{9D8B030D-6E8A-4147-A177-3AD203B41FA5}">
                      <a16:colId xmlns:a16="http://schemas.microsoft.com/office/drawing/2014/main" val="20000"/>
                    </a:ext>
                  </a:extLst>
                </a:gridCol>
                <a:gridCol w="1649866">
                  <a:extLst>
                    <a:ext uri="{9D8B030D-6E8A-4147-A177-3AD203B41FA5}">
                      <a16:colId xmlns:a16="http://schemas.microsoft.com/office/drawing/2014/main" val="20001"/>
                    </a:ext>
                  </a:extLst>
                </a:gridCol>
                <a:gridCol w="2892916">
                  <a:extLst>
                    <a:ext uri="{9D8B030D-6E8A-4147-A177-3AD203B41FA5}">
                      <a16:colId xmlns:a16="http://schemas.microsoft.com/office/drawing/2014/main" val="20002"/>
                    </a:ext>
                  </a:extLst>
                </a:gridCol>
              </a:tblGrid>
              <a:tr h="439996">
                <a:tc>
                  <a:txBody>
                    <a:bodyPr/>
                    <a:lstStyle/>
                    <a:p>
                      <a:pPr algn="ctr"/>
                      <a:r>
                        <a:rPr kumimoji="1" lang="ja-JP" altLang="en-US" sz="1400" b="1" dirty="0" smtClean="0">
                          <a:solidFill>
                            <a:schemeClr val="bg1"/>
                          </a:solidFill>
                        </a:rPr>
                        <a:t>科目</a:t>
                      </a:r>
                      <a:endParaRPr kumimoji="1" lang="ja-JP" altLang="en-US" sz="1400" b="1" dirty="0">
                        <a:solidFill>
                          <a:schemeClr val="bg1"/>
                        </a:solidFill>
                      </a:endParaRP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kumimoji="1" lang="ja-JP" altLang="en-US" sz="1400" b="1" dirty="0" smtClean="0">
                          <a:solidFill>
                            <a:schemeClr val="bg1"/>
                          </a:solidFill>
                        </a:rPr>
                        <a:t>金額（円）</a:t>
                      </a:r>
                      <a:endParaRPr kumimoji="1" lang="ja-JP" altLang="en-US" sz="1400"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kumimoji="1" lang="ja-JP" altLang="en-US" sz="1400" b="1" dirty="0" smtClean="0">
                          <a:solidFill>
                            <a:schemeClr val="bg1"/>
                          </a:solidFill>
                        </a:rPr>
                        <a:t>備考（用途、積算基礎等）</a:t>
                      </a:r>
                      <a:endParaRPr kumimoji="1" lang="ja-JP" altLang="en-US" sz="1400" b="1" dirty="0">
                        <a:solidFill>
                          <a:schemeClr val="bg1"/>
                        </a:solidFill>
                      </a:endParaRP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0000"/>
                  </a:ext>
                </a:extLst>
              </a:tr>
              <a:tr h="30163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dirty="0" smtClean="0"/>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endParaRPr kumimoji="1" lang="ja-JP" alt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400" dirty="0"/>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05368791"/>
                  </a:ext>
                </a:extLst>
              </a:tr>
              <a:tr h="30163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dirty="0" smtClean="0"/>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endParaRPr kumimoji="1" lang="ja-JP" alt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400" dirty="0"/>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91457159"/>
                  </a:ext>
                </a:extLst>
              </a:tr>
              <a:tr h="30163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dirty="0" smtClean="0"/>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endParaRPr kumimoji="1" lang="ja-JP" alt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400" dirty="0"/>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43575429"/>
                  </a:ext>
                </a:extLst>
              </a:tr>
              <a:tr h="30163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dirty="0" smtClean="0"/>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endParaRPr kumimoji="1" lang="ja-JP" alt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400" dirty="0"/>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46787230"/>
                  </a:ext>
                </a:extLst>
              </a:tr>
              <a:tr h="30163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dirty="0" smtClean="0"/>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endParaRPr kumimoji="1" lang="ja-JP" alt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400" dirty="0"/>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60354834"/>
                  </a:ext>
                </a:extLst>
              </a:tr>
              <a:tr h="30163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dirty="0" smtClean="0"/>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endParaRPr kumimoji="1" lang="ja-JP" alt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400" dirty="0"/>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8143142"/>
                  </a:ext>
                </a:extLst>
              </a:tr>
              <a:tr h="30163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dirty="0" smtClean="0"/>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endParaRPr kumimoji="1" lang="ja-JP" alt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400" dirty="0"/>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96448304"/>
                  </a:ext>
                </a:extLst>
              </a:tr>
              <a:tr h="25642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400" dirty="0" smtClean="0"/>
                        <a:t>事業費合計</a:t>
                      </a: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r"/>
                      <a:endParaRPr kumimoji="1" lang="ja-JP" alt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endParaRPr kumimoji="1" lang="ja-JP" altLang="en-US" sz="1400" dirty="0"/>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14" name="正方形/長方形 13"/>
          <p:cNvSpPr>
            <a:spLocks noChangeAspect="1"/>
          </p:cNvSpPr>
          <p:nvPr/>
        </p:nvSpPr>
        <p:spPr>
          <a:xfrm>
            <a:off x="7560371" y="6386833"/>
            <a:ext cx="954979" cy="304271"/>
          </a:xfrm>
          <a:prstGeom prst="rect">
            <a:avLst/>
          </a:prstGeom>
          <a:solidFill>
            <a:srgbClr val="1D208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smtClean="0">
                <a:solidFill>
                  <a:schemeClr val="bg1"/>
                </a:solidFill>
                <a:latin typeface="Meiryo UI" panose="020B0604030504040204" pitchFamily="50" charset="-128"/>
                <a:ea typeface="Meiryo UI" panose="020B0604030504040204" pitchFamily="50" charset="-128"/>
              </a:rPr>
              <a:t>実証可能性</a:t>
            </a:r>
            <a:endParaRPr kumimoji="1" lang="ja-JP" altLang="en-US" sz="1200" dirty="0">
              <a:solidFill>
                <a:schemeClr val="bg1"/>
              </a:solidFill>
              <a:latin typeface="Meiryo UI" panose="020B0604030504040204" pitchFamily="50" charset="-128"/>
              <a:ea typeface="Meiryo UI" panose="020B0604030504040204" pitchFamily="50" charset="-128"/>
            </a:endParaRPr>
          </a:p>
        </p:txBody>
      </p:sp>
      <p:sp>
        <p:nvSpPr>
          <p:cNvPr id="7" name="テキスト ボックス 6"/>
          <p:cNvSpPr txBox="1"/>
          <p:nvPr/>
        </p:nvSpPr>
        <p:spPr>
          <a:xfrm>
            <a:off x="628649" y="5078360"/>
            <a:ext cx="7865114" cy="1200329"/>
          </a:xfrm>
          <a:prstGeom prst="rect">
            <a:avLst/>
          </a:prstGeom>
          <a:noFill/>
          <a:ln w="6350">
            <a:solidFill>
              <a:schemeClr val="tx1"/>
            </a:solidFill>
            <a:prstDash val="dash"/>
          </a:ln>
        </p:spPr>
        <p:txBody>
          <a:bodyPr wrap="square" rtlCol="0">
            <a:spAutoFit/>
          </a:bodyPr>
          <a:lstStyle/>
          <a:p>
            <a:pPr defTabSz="457200">
              <a:defRPr/>
            </a:pPr>
            <a:r>
              <a:rPr lang="en-US" altLang="ja-JP" sz="1200" dirty="0" smtClean="0">
                <a:solidFill>
                  <a:prstClr val="black"/>
                </a:solidFill>
                <a:latin typeface="Meiryo UI" panose="020B0604030504040204" pitchFamily="50" charset="-128"/>
                <a:ea typeface="Meiryo UI" panose="020B0604030504040204" pitchFamily="50" charset="-128"/>
              </a:rPr>
              <a:t>※</a:t>
            </a:r>
            <a:r>
              <a:rPr kumimoji="1" lang="ja-JP" altLang="en-US"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rPr>
              <a:t>想定している実証</a:t>
            </a:r>
            <a:r>
              <a:rPr lang="ja-JP" altLang="en-US" sz="1200" dirty="0" smtClean="0">
                <a:solidFill>
                  <a:prstClr val="black"/>
                </a:solidFill>
                <a:latin typeface="Meiryo UI" panose="020B0604030504040204" pitchFamily="50" charset="-128"/>
                <a:ea typeface="Meiryo UI" panose="020B0604030504040204" pitchFamily="50" charset="-128"/>
              </a:rPr>
              <a:t>研究</a:t>
            </a:r>
            <a:r>
              <a:rPr kumimoji="1" lang="ja-JP" altLang="en-US"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rPr>
              <a:t>における事業費計画（案）をご記入ください。</a:t>
            </a:r>
            <a:endParaRPr kumimoji="1" lang="en-US" altLang="ja-JP"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endParaRPr>
          </a:p>
          <a:p>
            <a:pPr defTabSz="457200">
              <a:defRPr/>
            </a:pPr>
            <a:r>
              <a:rPr lang="en-US" altLang="ja-JP" sz="1200" dirty="0" smtClean="0">
                <a:solidFill>
                  <a:prstClr val="black"/>
                </a:solidFill>
                <a:latin typeface="Meiryo UI" panose="020B0604030504040204" pitchFamily="50" charset="-128"/>
                <a:ea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rPr>
              <a:t>県からの実証費用の一部支援については、全体事業費を事業者との応分の負担とし、かつ上限額を設ける予定です。</a:t>
            </a:r>
            <a:endParaRPr lang="en-US" altLang="ja-JP" sz="1200" dirty="0" smtClean="0">
              <a:solidFill>
                <a:prstClr val="black"/>
              </a:solidFill>
              <a:latin typeface="Meiryo UI" panose="020B0604030504040204" pitchFamily="50" charset="-128"/>
              <a:ea typeface="Meiryo UI" panose="020B0604030504040204" pitchFamily="50" charset="-128"/>
            </a:endParaRPr>
          </a:p>
          <a:p>
            <a:pPr defTabSz="457200">
              <a:defRPr/>
            </a:pPr>
            <a:r>
              <a:rPr lang="en-US" altLang="ja-JP" sz="1200" dirty="0" smtClean="0">
                <a:solidFill>
                  <a:prstClr val="black"/>
                </a:solidFill>
                <a:latin typeface="Meiryo UI" panose="020B0604030504040204" pitchFamily="50" charset="-128"/>
                <a:ea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rPr>
              <a:t>人件費は補助対象外とする予定です。</a:t>
            </a:r>
            <a:endParaRPr lang="en-US" altLang="ja-JP" sz="1200" dirty="0" smtClean="0">
              <a:solidFill>
                <a:prstClr val="black"/>
              </a:solidFill>
              <a:latin typeface="Meiryo UI" panose="020B0604030504040204" pitchFamily="50" charset="-128"/>
              <a:ea typeface="Meiryo UI" panose="020B0604030504040204" pitchFamily="50" charset="-128"/>
            </a:endParaRPr>
          </a:p>
          <a:p>
            <a:pPr defTabSz="457200">
              <a:defRPr/>
            </a:pPr>
            <a:r>
              <a:rPr lang="en-US" altLang="ja-JP" sz="1200" dirty="0" smtClean="0">
                <a:solidFill>
                  <a:prstClr val="black"/>
                </a:solidFill>
                <a:latin typeface="Meiryo UI" panose="020B0604030504040204" pitchFamily="50" charset="-128"/>
                <a:ea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rPr>
              <a:t>県が支援する費用以外は事業者の投資となります。</a:t>
            </a:r>
            <a:endParaRPr lang="en-US" altLang="ja-JP" sz="1200" dirty="0">
              <a:solidFill>
                <a:prstClr val="black"/>
              </a:solidFill>
              <a:latin typeface="Meiryo UI" panose="020B0604030504040204" pitchFamily="50" charset="-128"/>
              <a:ea typeface="Meiryo UI" panose="020B0604030504040204" pitchFamily="50" charset="-128"/>
            </a:endParaRPr>
          </a:p>
          <a:p>
            <a:pPr defTabSz="457200">
              <a:defRPr/>
            </a:pPr>
            <a:r>
              <a:rPr kumimoji="1" lang="en-US" altLang="ja-JP"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rPr>
              <a:t>事業費計画は現段階の案のため、</a:t>
            </a:r>
            <a:r>
              <a:rPr kumimoji="1" lang="en-US" altLang="ja-JP"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rPr>
              <a:t>WG</a:t>
            </a:r>
            <a:r>
              <a:rPr kumimoji="1" lang="ja-JP" altLang="en-US"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rPr>
              <a:t>活動を通じた検討を踏まえ事業費の増減は可能です。実証研究計画書の中で最終の事業費計画を提出していただく予定です。</a:t>
            </a:r>
          </a:p>
        </p:txBody>
      </p:sp>
      <p:sp>
        <p:nvSpPr>
          <p:cNvPr id="8" name="コンテンツ プレースホルダー 4"/>
          <p:cNvSpPr>
            <a:spLocks noGrp="1"/>
          </p:cNvSpPr>
          <p:nvPr>
            <p:ph idx="1"/>
          </p:nvPr>
        </p:nvSpPr>
        <p:spPr>
          <a:xfrm>
            <a:off x="628650" y="1067514"/>
            <a:ext cx="7886700" cy="304480"/>
          </a:xfrm>
        </p:spPr>
        <p:txBody>
          <a:bodyPr>
            <a:normAutofit fontScale="92500" lnSpcReduction="20000"/>
          </a:bodyPr>
          <a:lstStyle/>
          <a:p>
            <a:pPr marL="0" indent="0">
              <a:buNone/>
            </a:pPr>
            <a:r>
              <a:rPr kumimoji="1" lang="ja-JP" altLang="en-US" dirty="0" smtClean="0"/>
              <a:t>（</a:t>
            </a:r>
            <a:r>
              <a:rPr lang="ja-JP" altLang="en-US" dirty="0"/>
              <a:t>６</a:t>
            </a:r>
            <a:r>
              <a:rPr lang="ja-JP" altLang="en-US" dirty="0" smtClean="0"/>
              <a:t>）事業費</a:t>
            </a:r>
            <a:r>
              <a:rPr lang="ja-JP" altLang="en-US" dirty="0"/>
              <a:t>計画（案</a:t>
            </a:r>
            <a:r>
              <a:rPr lang="ja-JP" altLang="en-US" dirty="0" smtClean="0"/>
              <a:t>）</a:t>
            </a:r>
            <a:endParaRPr lang="en-US" altLang="ja-JP" dirty="0"/>
          </a:p>
          <a:p>
            <a:pPr marL="0" indent="0">
              <a:buNone/>
            </a:pPr>
            <a:endParaRPr lang="en-US" altLang="ja-JP" dirty="0" smtClean="0"/>
          </a:p>
          <a:p>
            <a:pPr marL="0" indent="0">
              <a:buNone/>
            </a:pPr>
            <a:endParaRPr lang="en-US" altLang="ja-JP" dirty="0"/>
          </a:p>
        </p:txBody>
      </p:sp>
      <p:sp>
        <p:nvSpPr>
          <p:cNvPr id="10" name="コンテンツ プレースホルダー 4"/>
          <p:cNvSpPr txBox="1">
            <a:spLocks/>
          </p:cNvSpPr>
          <p:nvPr/>
        </p:nvSpPr>
        <p:spPr>
          <a:xfrm>
            <a:off x="6876256" y="4623757"/>
            <a:ext cx="1639094" cy="252237"/>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Wingdings" panose="05000000000000000000" pitchFamily="2" charset="2"/>
              <a:buChar char="l"/>
              <a:defRPr kumimoji="1" sz="2000" kern="1200">
                <a:solidFill>
                  <a:schemeClr val="tx1"/>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Wingdings" panose="05000000000000000000" pitchFamily="2" charset="2"/>
              <a:buChar char="l"/>
              <a:defRPr kumimoji="1" sz="2000" kern="1200">
                <a:solidFill>
                  <a:schemeClr val="tx1"/>
                </a:solidFill>
                <a:latin typeface="メイリオ" panose="020B0604030504040204" pitchFamily="50" charset="-128"/>
                <a:ea typeface="メイリオ" panose="020B0604030504040204" pitchFamily="50" charset="-128"/>
                <a:cs typeface="+mn-cs"/>
              </a:defRPr>
            </a:lvl2pPr>
            <a:lvl3pPr marL="1143000" indent="-228600" algn="l" defTabSz="914400" rtl="0" eaLnBrk="1" latinLnBrk="0" hangingPunct="1">
              <a:lnSpc>
                <a:spcPct val="90000"/>
              </a:lnSpc>
              <a:spcBef>
                <a:spcPts val="500"/>
              </a:spcBef>
              <a:buFont typeface="Wingdings" panose="05000000000000000000" pitchFamily="2" charset="2"/>
              <a:buChar char="l"/>
              <a:defRPr kumimoji="1" sz="2000" kern="1200">
                <a:solidFill>
                  <a:schemeClr val="tx1"/>
                </a:solidFill>
                <a:latin typeface="メイリオ" panose="020B0604030504040204" pitchFamily="50" charset="-128"/>
                <a:ea typeface="メイリオ" panose="020B0604030504040204" pitchFamily="50" charset="-128"/>
                <a:cs typeface="+mn-cs"/>
              </a:defRPr>
            </a:lvl3pPr>
            <a:lvl4pPr marL="1600200" indent="-228600" algn="l" defTabSz="914400" rtl="0" eaLnBrk="1" latinLnBrk="0" hangingPunct="1">
              <a:lnSpc>
                <a:spcPct val="90000"/>
              </a:lnSpc>
              <a:spcBef>
                <a:spcPts val="500"/>
              </a:spcBef>
              <a:buFont typeface="Wingdings" panose="05000000000000000000" pitchFamily="2" charset="2"/>
              <a:buChar char="l"/>
              <a:defRPr kumimoji="1" sz="2000" kern="1200">
                <a:solidFill>
                  <a:schemeClr val="tx1"/>
                </a:solidFill>
                <a:latin typeface="メイリオ" panose="020B0604030504040204" pitchFamily="50" charset="-128"/>
                <a:ea typeface="メイリオ" panose="020B0604030504040204" pitchFamily="50" charset="-128"/>
                <a:cs typeface="+mn-cs"/>
              </a:defRPr>
            </a:lvl4pPr>
            <a:lvl5pPr marL="2057400" indent="-228600" algn="l" defTabSz="914400" rtl="0" eaLnBrk="1" latinLnBrk="0" hangingPunct="1">
              <a:lnSpc>
                <a:spcPct val="90000"/>
              </a:lnSpc>
              <a:spcBef>
                <a:spcPts val="500"/>
              </a:spcBef>
              <a:buFont typeface="Wingdings" panose="05000000000000000000" pitchFamily="2" charset="2"/>
              <a:buChar char="l"/>
              <a:defRPr kumimoji="1" sz="2000" kern="1200">
                <a:solidFill>
                  <a:schemeClr val="tx1"/>
                </a:solidFill>
                <a:latin typeface="メイリオ" panose="020B0604030504040204" pitchFamily="50" charset="-128"/>
                <a:ea typeface="メイリオ"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lvl="0" indent="0" defTabSz="457200">
              <a:lnSpc>
                <a:spcPct val="100000"/>
              </a:lnSpc>
              <a:spcBef>
                <a:spcPts val="0"/>
              </a:spcBef>
              <a:buNone/>
              <a:defRPr/>
            </a:pPr>
            <a:r>
              <a:rPr lang="en-US" altLang="ja-JP" sz="1200" dirty="0" smtClean="0">
                <a:solidFill>
                  <a:prstClr val="black"/>
                </a:solidFill>
                <a:latin typeface="Meiryo UI" panose="020B0604030504040204" pitchFamily="50" charset="-128"/>
                <a:ea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rPr>
              <a:t>適宜行を追加してください。</a:t>
            </a:r>
            <a:endParaRPr lang="en-US" altLang="ja-JP" dirty="0" smtClean="0"/>
          </a:p>
          <a:p>
            <a:pPr marL="0" indent="0">
              <a:buFont typeface="Wingdings" panose="05000000000000000000" pitchFamily="2" charset="2"/>
              <a:buNone/>
            </a:pPr>
            <a:endParaRPr lang="en-US" altLang="ja-JP" dirty="0" smtClean="0"/>
          </a:p>
          <a:p>
            <a:pPr marL="0" indent="0">
              <a:buFont typeface="Wingdings" panose="05000000000000000000" pitchFamily="2" charset="2"/>
              <a:buNone/>
            </a:pPr>
            <a:endParaRPr lang="en-US" altLang="ja-JP" dirty="0" smtClean="0"/>
          </a:p>
        </p:txBody>
      </p:sp>
    </p:spTree>
    <p:extLst>
      <p:ext uri="{BB962C8B-B14F-4D97-AF65-F5344CB8AC3E}">
        <p14:creationId xmlns:p14="http://schemas.microsoft.com/office/powerpoint/2010/main" val="12589387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コンテンツ プレースホルダー 3"/>
          <p:cNvSpPr>
            <a:spLocks noGrp="1"/>
          </p:cNvSpPr>
          <p:nvPr>
            <p:ph idx="1"/>
          </p:nvPr>
        </p:nvSpPr>
        <p:spPr/>
        <p:txBody>
          <a:bodyPr/>
          <a:lstStyle/>
          <a:p>
            <a:pPr marL="0" indent="0">
              <a:buNone/>
            </a:pPr>
            <a:r>
              <a:rPr lang="ja-JP" altLang="en-US" dirty="0" smtClean="0"/>
              <a:t>（１）実証</a:t>
            </a:r>
            <a:r>
              <a:rPr lang="ja-JP" altLang="en-US" dirty="0"/>
              <a:t>研究</a:t>
            </a:r>
            <a:r>
              <a:rPr lang="ja-JP" altLang="en-US" dirty="0" smtClean="0"/>
              <a:t>にあたって必要不可欠な内容</a:t>
            </a:r>
            <a:endParaRPr lang="en-US" altLang="ja-JP" dirty="0" smtClean="0"/>
          </a:p>
          <a:p>
            <a:pPr marL="0" indent="0">
              <a:buNone/>
            </a:pPr>
            <a:endParaRPr kumimoji="1" lang="en-US" altLang="ja-JP" dirty="0"/>
          </a:p>
          <a:p>
            <a:pPr marL="0" indent="0">
              <a:buNone/>
            </a:pPr>
            <a:endParaRPr lang="en-US" altLang="ja-JP" dirty="0" smtClean="0"/>
          </a:p>
          <a:p>
            <a:pPr marL="0" indent="0">
              <a:buNone/>
            </a:pPr>
            <a:endParaRPr kumimoji="1" lang="en-US" altLang="ja-JP" dirty="0"/>
          </a:p>
          <a:p>
            <a:pPr marL="0" indent="0">
              <a:buNone/>
            </a:pPr>
            <a:endParaRPr lang="en-US" altLang="ja-JP" dirty="0" smtClean="0"/>
          </a:p>
          <a:p>
            <a:pPr marL="0" indent="0">
              <a:buNone/>
            </a:pPr>
            <a:r>
              <a:rPr kumimoji="1" lang="ja-JP" altLang="en-US" dirty="0" smtClean="0"/>
              <a:t>（２）その他、期待する内容</a:t>
            </a:r>
            <a:endParaRPr kumimoji="1" lang="ja-JP" altLang="en-US" dirty="0"/>
          </a:p>
        </p:txBody>
      </p:sp>
      <p:sp>
        <p:nvSpPr>
          <p:cNvPr id="2" name="タイトル 1"/>
          <p:cNvSpPr>
            <a:spLocks noGrp="1"/>
          </p:cNvSpPr>
          <p:nvPr>
            <p:ph type="title"/>
          </p:nvPr>
        </p:nvSpPr>
        <p:spPr/>
        <p:txBody>
          <a:bodyPr/>
          <a:lstStyle/>
          <a:p>
            <a:r>
              <a:rPr lang="ja-JP" altLang="en-US" dirty="0"/>
              <a:t>４</a:t>
            </a:r>
            <a:r>
              <a:rPr kumimoji="1" lang="ja-JP" altLang="en-US" dirty="0" smtClean="0"/>
              <a:t>．</a:t>
            </a:r>
            <a:r>
              <a:rPr lang="ja-JP" altLang="en-US" dirty="0" smtClean="0"/>
              <a:t>かが</a:t>
            </a:r>
            <a:r>
              <a:rPr lang="ja-JP" altLang="en-US" dirty="0"/>
              <a:t>わ</a:t>
            </a:r>
            <a:r>
              <a:rPr lang="en-US" altLang="ja-JP" dirty="0"/>
              <a:t>DX Lab</a:t>
            </a:r>
            <a:r>
              <a:rPr kumimoji="1" lang="ja-JP" altLang="en-US" dirty="0" smtClean="0"/>
              <a:t>に期待するサポート内容</a:t>
            </a:r>
            <a:endParaRPr kumimoji="1" lang="ja-JP" altLang="en-US" dirty="0"/>
          </a:p>
        </p:txBody>
      </p:sp>
      <p:sp>
        <p:nvSpPr>
          <p:cNvPr id="6" name="テキスト ボックス 5"/>
          <p:cNvSpPr txBox="1"/>
          <p:nvPr/>
        </p:nvSpPr>
        <p:spPr>
          <a:xfrm>
            <a:off x="1331640" y="3620609"/>
            <a:ext cx="7212891" cy="2123658"/>
          </a:xfrm>
          <a:prstGeom prst="rect">
            <a:avLst/>
          </a:prstGeom>
          <a:noFill/>
          <a:ln w="6350">
            <a:solidFill>
              <a:schemeClr val="tx1"/>
            </a:solidFill>
            <a:prstDash val="dash"/>
          </a:ln>
        </p:spPr>
        <p:txBody>
          <a:bodyPr wrap="square" rtlCol="0">
            <a:spAutoFit/>
          </a:bodyPr>
          <a:lstStyle/>
          <a:p>
            <a:r>
              <a:rPr lang="ja-JP" altLang="en-US" sz="1200" dirty="0" smtClean="0">
                <a:latin typeface="Meiryo UI" panose="020B0604030504040204" pitchFamily="50" charset="-128"/>
                <a:ea typeface="Meiryo UI" panose="020B0604030504040204" pitchFamily="50" charset="-128"/>
              </a:rPr>
              <a:t>かが</a:t>
            </a:r>
            <a:r>
              <a:rPr lang="ja-JP" altLang="en-US" sz="1200" dirty="0">
                <a:latin typeface="Meiryo UI" panose="020B0604030504040204" pitchFamily="50" charset="-128"/>
                <a:ea typeface="Meiryo UI" panose="020B0604030504040204" pitchFamily="50" charset="-128"/>
              </a:rPr>
              <a:t>わ</a:t>
            </a:r>
            <a:r>
              <a:rPr lang="en-US" altLang="ja-JP" sz="1200" dirty="0">
                <a:latin typeface="Meiryo UI" panose="020B0604030504040204" pitchFamily="50" charset="-128"/>
                <a:ea typeface="Meiryo UI" panose="020B0604030504040204" pitchFamily="50" charset="-128"/>
              </a:rPr>
              <a:t>DX Lab</a:t>
            </a:r>
            <a:r>
              <a:rPr kumimoji="1" lang="ja-JP" altLang="en-US" sz="1200" dirty="0" smtClean="0">
                <a:latin typeface="Meiryo UI" panose="020B0604030504040204" pitchFamily="50" charset="-128"/>
                <a:ea typeface="Meiryo UI" panose="020B0604030504040204" pitchFamily="50" charset="-128"/>
              </a:rPr>
              <a:t>からのサポートを期待する内容を、</a:t>
            </a:r>
            <a:r>
              <a:rPr kumimoji="1" lang="en-US" altLang="ja-JP" sz="1200" dirty="0" smtClean="0">
                <a:latin typeface="Meiryo UI" panose="020B0604030504040204" pitchFamily="50" charset="-128"/>
                <a:ea typeface="Meiryo UI" panose="020B0604030504040204" pitchFamily="50" charset="-128"/>
              </a:rPr>
              <a:t>(1)</a:t>
            </a:r>
            <a:r>
              <a:rPr kumimoji="1" lang="ja-JP" altLang="en-US" sz="1200" dirty="0" err="1" smtClean="0">
                <a:latin typeface="Meiryo UI" panose="020B0604030504040204" pitchFamily="50" charset="-128"/>
                <a:ea typeface="Meiryo UI" panose="020B0604030504040204" pitchFamily="50" charset="-128"/>
              </a:rPr>
              <a:t>、</a:t>
            </a:r>
            <a:r>
              <a:rPr kumimoji="1" lang="en-US" altLang="ja-JP" sz="1200" dirty="0" smtClean="0">
                <a:latin typeface="Meiryo UI" panose="020B0604030504040204" pitchFamily="50" charset="-128"/>
                <a:ea typeface="Meiryo UI" panose="020B0604030504040204" pitchFamily="50" charset="-128"/>
              </a:rPr>
              <a:t>(2)</a:t>
            </a:r>
            <a:r>
              <a:rPr kumimoji="1" lang="ja-JP" altLang="en-US" sz="1200" dirty="0" smtClean="0">
                <a:latin typeface="Meiryo UI" panose="020B0604030504040204" pitchFamily="50" charset="-128"/>
                <a:ea typeface="Meiryo UI" panose="020B0604030504040204" pitchFamily="50" charset="-128"/>
              </a:rPr>
              <a:t>に分け、可能な限り具体的に記載してください。</a:t>
            </a:r>
            <a:endParaRPr kumimoji="1" lang="en-US" altLang="ja-JP" sz="1200" dirty="0" smtClean="0">
              <a:latin typeface="Meiryo UI" panose="020B0604030504040204" pitchFamily="50" charset="-128"/>
              <a:ea typeface="Meiryo UI" panose="020B0604030504040204" pitchFamily="50" charset="-128"/>
            </a:endParaRPr>
          </a:p>
          <a:p>
            <a:endParaRPr kumimoji="1" lang="en-US" altLang="ja-JP" sz="1200" dirty="0" smtClean="0">
              <a:latin typeface="Meiryo UI" panose="020B0604030504040204" pitchFamily="50" charset="-128"/>
              <a:ea typeface="Meiryo UI" panose="020B0604030504040204" pitchFamily="50" charset="-128"/>
            </a:endParaRPr>
          </a:p>
          <a:p>
            <a:r>
              <a:rPr kumimoji="1" lang="ja-JP" altLang="en-US" sz="1200" dirty="0" smtClean="0">
                <a:latin typeface="Meiryo UI" panose="020B0604030504040204" pitchFamily="50" charset="-128"/>
                <a:ea typeface="Meiryo UI" panose="020B0604030504040204" pitchFamily="50" charset="-128"/>
              </a:rPr>
              <a:t>（例：想定される一部の例を記載</a:t>
            </a:r>
            <a:r>
              <a:rPr lang="ja-JP" altLang="en-US" sz="1200" dirty="0" smtClean="0">
                <a:latin typeface="Meiryo UI" panose="020B0604030504040204" pitchFamily="50" charset="-128"/>
                <a:ea typeface="Meiryo UI" panose="020B0604030504040204" pitchFamily="50" charset="-128"/>
              </a:rPr>
              <a:t>しています。記載例のすべてについて、支援を確約するわけではありません。</a:t>
            </a:r>
            <a:r>
              <a:rPr kumimoji="1" lang="ja-JP" altLang="en-US" sz="1200" dirty="0" smtClean="0">
                <a:latin typeface="Meiryo UI" panose="020B0604030504040204" pitchFamily="50" charset="-128"/>
                <a:ea typeface="Meiryo UI" panose="020B0604030504040204" pitchFamily="50" charset="-128"/>
              </a:rPr>
              <a:t>）</a:t>
            </a:r>
            <a:endParaRPr kumimoji="1" lang="en-US" altLang="ja-JP" sz="1200" dirty="0" smtClean="0">
              <a:latin typeface="Meiryo UI" panose="020B0604030504040204" pitchFamily="50" charset="-128"/>
              <a:ea typeface="Meiryo UI" panose="020B0604030504040204" pitchFamily="50" charset="-128"/>
            </a:endParaRPr>
          </a:p>
          <a:p>
            <a:r>
              <a:rPr kumimoji="1" lang="ja-JP" altLang="en-US" sz="1200" dirty="0" smtClean="0">
                <a:latin typeface="Meiryo UI" panose="020B0604030504040204" pitchFamily="50" charset="-128"/>
                <a:ea typeface="Meiryo UI" panose="020B0604030504040204" pitchFamily="50" charset="-128"/>
              </a:rPr>
              <a:t>　○実証フィールド調整</a:t>
            </a:r>
            <a:endParaRPr kumimoji="1" lang="en-US" altLang="ja-JP" sz="1200" dirty="0" smtClean="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a:t>
            </a:r>
            <a:r>
              <a:rPr kumimoji="1" lang="ja-JP" altLang="en-US" sz="1200" dirty="0" smtClean="0">
                <a:latin typeface="Meiryo UI" panose="020B0604030504040204" pitchFamily="50" charset="-128"/>
                <a:ea typeface="Meiryo UI" panose="020B0604030504040204" pitchFamily="50" charset="-128"/>
              </a:rPr>
              <a:t>　　・●●団体へとの調整</a:t>
            </a:r>
            <a:r>
              <a:rPr kumimoji="1" lang="ja-JP" altLang="en-US" sz="1200" dirty="0">
                <a:latin typeface="Meiryo UI" panose="020B0604030504040204" pitchFamily="50" charset="-128"/>
                <a:ea typeface="Meiryo UI" panose="020B0604030504040204" pitchFamily="50" charset="-128"/>
              </a:rPr>
              <a:t>　</a:t>
            </a:r>
            <a:r>
              <a:rPr kumimoji="1" lang="ja-JP" altLang="en-US" sz="1200" dirty="0" smtClean="0">
                <a:latin typeface="Meiryo UI" panose="020B0604030504040204" pitchFamily="50" charset="-128"/>
                <a:ea typeface="Meiryo UI" panose="020B0604030504040204" pitchFamily="50" charset="-128"/>
              </a:rPr>
              <a:t>　　・関係部署（○○に関する部署）との調整</a:t>
            </a:r>
            <a:endParaRPr kumimoji="1" lang="en-US" altLang="ja-JP" sz="1200" dirty="0" smtClean="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a:t>
            </a:r>
            <a:r>
              <a:rPr kumimoji="1" lang="ja-JP" altLang="en-US" sz="1200" dirty="0" smtClean="0">
                <a:latin typeface="Meiryo UI" panose="020B0604030504040204" pitchFamily="50" charset="-128"/>
                <a:ea typeface="Meiryo UI" panose="020B0604030504040204" pitchFamily="50" charset="-128"/>
              </a:rPr>
              <a:t>　　・モニター募集にむけた関係者調整</a:t>
            </a:r>
            <a:endParaRPr kumimoji="1" lang="en-US" altLang="ja-JP" sz="1200" dirty="0" smtClean="0">
              <a:latin typeface="Meiryo UI" panose="020B0604030504040204" pitchFamily="50" charset="-128"/>
              <a:ea typeface="Meiryo UI" panose="020B0604030504040204" pitchFamily="50" charset="-128"/>
            </a:endParaRPr>
          </a:p>
          <a:p>
            <a:r>
              <a:rPr kumimoji="1" lang="ja-JP" altLang="en-US" sz="1200" dirty="0" smtClean="0">
                <a:latin typeface="Meiryo UI" panose="020B0604030504040204" pitchFamily="50" charset="-128"/>
                <a:ea typeface="Meiryo UI" panose="020B0604030504040204" pitchFamily="50" charset="-128"/>
              </a:rPr>
              <a:t>　○広報支援</a:t>
            </a:r>
            <a:endParaRPr kumimoji="1" lang="en-US" altLang="ja-JP" sz="1200" dirty="0" smtClean="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a:t>
            </a:r>
            <a:r>
              <a:rPr kumimoji="1" lang="ja-JP" altLang="en-US" sz="1200" dirty="0" smtClean="0">
                <a:latin typeface="Meiryo UI" panose="020B0604030504040204" pitchFamily="50" charset="-128"/>
                <a:ea typeface="Meiryo UI" panose="020B0604030504040204" pitchFamily="50" charset="-128"/>
              </a:rPr>
              <a:t>　　・実証開始のプレスリリース</a:t>
            </a:r>
            <a:r>
              <a:rPr kumimoji="1" lang="ja-JP" altLang="en-US" sz="1200" dirty="0">
                <a:latin typeface="Meiryo UI" panose="020B0604030504040204" pitchFamily="50" charset="-128"/>
                <a:ea typeface="Meiryo UI" panose="020B0604030504040204" pitchFamily="50" charset="-128"/>
              </a:rPr>
              <a:t>　</a:t>
            </a:r>
            <a:r>
              <a:rPr kumimoji="1" lang="ja-JP" altLang="en-US" sz="1200" dirty="0" smtClean="0">
                <a:latin typeface="Meiryo UI" panose="020B0604030504040204" pitchFamily="50" charset="-128"/>
                <a:ea typeface="Meiryo UI" panose="020B0604030504040204" pitchFamily="50" charset="-128"/>
              </a:rPr>
              <a:t>　　・●●</a:t>
            </a:r>
            <a:r>
              <a:rPr kumimoji="1" lang="ja-JP" altLang="en-US" sz="1200" dirty="0" err="1" smtClean="0">
                <a:latin typeface="Meiryo UI" panose="020B0604030504040204" pitchFamily="50" charset="-128"/>
                <a:ea typeface="Meiryo UI" panose="020B0604030504040204" pitchFamily="50" charset="-128"/>
              </a:rPr>
              <a:t>への</a:t>
            </a:r>
            <a:r>
              <a:rPr kumimoji="1" lang="ja-JP" altLang="en-US" sz="1200" dirty="0" smtClean="0">
                <a:latin typeface="Meiryo UI" panose="020B0604030504040204" pitchFamily="50" charset="-128"/>
                <a:ea typeface="Meiryo UI" panose="020B0604030504040204" pitchFamily="50" charset="-128"/>
              </a:rPr>
              <a:t>チラシ配布</a:t>
            </a:r>
            <a:r>
              <a:rPr kumimoji="1" lang="en-US" altLang="ja-JP" sz="1200" dirty="0" smtClean="0">
                <a:latin typeface="Meiryo UI" panose="020B0604030504040204" pitchFamily="50" charset="-128"/>
                <a:ea typeface="Meiryo UI" panose="020B0604030504040204" pitchFamily="50" charset="-128"/>
              </a:rPr>
              <a:t>/</a:t>
            </a:r>
            <a:r>
              <a:rPr kumimoji="1" lang="ja-JP" altLang="en-US" sz="1200" dirty="0" smtClean="0">
                <a:latin typeface="Meiryo UI" panose="020B0604030504040204" pitchFamily="50" charset="-128"/>
                <a:ea typeface="Meiryo UI" panose="020B0604030504040204" pitchFamily="50" charset="-128"/>
              </a:rPr>
              <a:t>ポスター添付依頼</a:t>
            </a:r>
            <a:r>
              <a:rPr kumimoji="1" lang="ja-JP" altLang="en-US" sz="1200" dirty="0">
                <a:latin typeface="Meiryo UI" panose="020B0604030504040204" pitchFamily="50" charset="-128"/>
                <a:ea typeface="Meiryo UI" panose="020B0604030504040204" pitchFamily="50" charset="-128"/>
              </a:rPr>
              <a:t>　</a:t>
            </a:r>
            <a:r>
              <a:rPr kumimoji="1" lang="ja-JP" altLang="en-US" sz="1200" dirty="0" smtClean="0">
                <a:latin typeface="Meiryo UI" panose="020B0604030504040204" pitchFamily="50" charset="-128"/>
                <a:ea typeface="Meiryo UI" panose="020B0604030504040204" pitchFamily="50" charset="-128"/>
              </a:rPr>
              <a:t>　　・モニター募集のプレスリリース</a:t>
            </a:r>
            <a:endParaRPr kumimoji="1" lang="en-US" altLang="ja-JP" sz="1200" dirty="0" smtClean="0">
              <a:latin typeface="Meiryo UI" panose="020B0604030504040204" pitchFamily="50" charset="-128"/>
              <a:ea typeface="Meiryo UI" panose="020B0604030504040204" pitchFamily="50" charset="-128"/>
            </a:endParaRPr>
          </a:p>
          <a:p>
            <a:r>
              <a:rPr kumimoji="1" lang="ja-JP" altLang="en-US" sz="1200" dirty="0" smtClean="0">
                <a:latin typeface="Meiryo UI" panose="020B0604030504040204" pitchFamily="50" charset="-128"/>
                <a:ea typeface="Meiryo UI" panose="020B0604030504040204" pitchFamily="50" charset="-128"/>
              </a:rPr>
              <a:t>　○行政データの提供</a:t>
            </a:r>
            <a:endParaRPr kumimoji="1" lang="en-US" altLang="ja-JP" sz="1200" dirty="0" smtClean="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a:t>
            </a:r>
            <a:r>
              <a:rPr kumimoji="1" lang="ja-JP" altLang="en-US" sz="1200" dirty="0" smtClean="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a:t>
            </a:r>
            <a:r>
              <a:rPr kumimoji="1" lang="ja-JP" altLang="en-US" sz="1200" dirty="0" smtClean="0">
                <a:latin typeface="Meiryo UI" panose="020B0604030504040204" pitchFamily="50" charset="-128"/>
                <a:ea typeface="Meiryo UI" panose="020B0604030504040204" pitchFamily="50" charset="-128"/>
              </a:rPr>
              <a:t>●●にかかる情報のオープンデータ化に向けた調整　　　</a:t>
            </a:r>
            <a:endParaRPr kumimoji="1" lang="en-US" altLang="ja-JP" sz="1200" dirty="0" smtClean="0">
              <a:latin typeface="Meiryo UI" panose="020B0604030504040204" pitchFamily="50" charset="-128"/>
              <a:ea typeface="Meiryo UI" panose="020B0604030504040204" pitchFamily="50" charset="-128"/>
            </a:endParaRPr>
          </a:p>
          <a:p>
            <a:endParaRPr kumimoji="1" lang="en-US" altLang="ja-JP" sz="1200" dirty="0">
              <a:latin typeface="Meiryo UI" panose="020B0604030504040204" pitchFamily="50" charset="-128"/>
              <a:ea typeface="Meiryo UI" panose="020B0604030504040204" pitchFamily="50" charset="-128"/>
            </a:endParaRPr>
          </a:p>
        </p:txBody>
      </p:sp>
      <p:sp>
        <p:nvSpPr>
          <p:cNvPr id="11" name="正方形/長方形 10"/>
          <p:cNvSpPr>
            <a:spLocks noChangeAspect="1"/>
          </p:cNvSpPr>
          <p:nvPr/>
        </p:nvSpPr>
        <p:spPr>
          <a:xfrm>
            <a:off x="7560371" y="6413346"/>
            <a:ext cx="954979" cy="304271"/>
          </a:xfrm>
          <a:prstGeom prst="rect">
            <a:avLst/>
          </a:prstGeom>
          <a:solidFill>
            <a:srgbClr val="1D208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smtClean="0">
                <a:solidFill>
                  <a:schemeClr val="bg1"/>
                </a:solidFill>
                <a:latin typeface="Meiryo UI" panose="020B0604030504040204" pitchFamily="50" charset="-128"/>
                <a:ea typeface="Meiryo UI" panose="020B0604030504040204" pitchFamily="50" charset="-128"/>
              </a:rPr>
              <a:t>実証可能性</a:t>
            </a:r>
            <a:endParaRPr kumimoji="1" lang="ja-JP" altLang="en-US" sz="1200"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1750543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暖かみのある青">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1268</TotalTime>
  <Words>1219</Words>
  <Application>Microsoft Office PowerPoint</Application>
  <PresentationFormat>画面に合わせる (4:3)</PresentationFormat>
  <Paragraphs>154</Paragraphs>
  <Slides>12</Slides>
  <Notes>0</Notes>
  <HiddenSlides>0</HiddenSlides>
  <MMClips>0</MMClips>
  <ScaleCrop>false</ScaleCrop>
  <HeadingPairs>
    <vt:vector size="6" baseType="variant">
      <vt:variant>
        <vt:lpstr>使用されているフォント</vt:lpstr>
      </vt:variant>
      <vt:variant>
        <vt:i4>9</vt:i4>
      </vt:variant>
      <vt:variant>
        <vt:lpstr>テーマ</vt:lpstr>
      </vt:variant>
      <vt:variant>
        <vt:i4>2</vt:i4>
      </vt:variant>
      <vt:variant>
        <vt:lpstr>スライド タイトル</vt:lpstr>
      </vt:variant>
      <vt:variant>
        <vt:i4>12</vt:i4>
      </vt:variant>
    </vt:vector>
  </HeadingPairs>
  <TitlesOfParts>
    <vt:vector size="23" baseType="lpstr">
      <vt:lpstr>Meiryo UI</vt:lpstr>
      <vt:lpstr>ＭＳ Ｐゴシック</vt:lpstr>
      <vt:lpstr>メイリオ</vt:lpstr>
      <vt:lpstr>游ゴシック</vt:lpstr>
      <vt:lpstr>游ゴシック Light</vt:lpstr>
      <vt:lpstr>Arial</vt:lpstr>
      <vt:lpstr>Calibri</vt:lpstr>
      <vt:lpstr>Calibri Light</vt:lpstr>
      <vt:lpstr>Wingdings</vt:lpstr>
      <vt:lpstr>Office ​​テーマ</vt:lpstr>
      <vt:lpstr>1_Office テーマ</vt:lpstr>
      <vt:lpstr>【事業者名】</vt:lpstr>
      <vt:lpstr>１．事業者概要</vt:lpstr>
      <vt:lpstr>２．事業・取組みについて</vt:lpstr>
      <vt:lpstr>２．事業・取組みについて</vt:lpstr>
      <vt:lpstr>３．想定している実証研究</vt:lpstr>
      <vt:lpstr>３．想定している実証研究</vt:lpstr>
      <vt:lpstr>３．想定している実証研究</vt:lpstr>
      <vt:lpstr>３．想定している実証研究</vt:lpstr>
      <vt:lpstr>４．かがわDX Labに期待するサポート内容</vt:lpstr>
      <vt:lpstr>５．事業化イメージ</vt:lpstr>
      <vt:lpstr>６．その他、PRしたい事項（任意）</vt:lpstr>
      <vt:lpstr>７．事業化に向けた障壁となる規制（任意）</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事業名（プロジェクト名）</dc:title>
  <dc:creator>上田　浩平</dc:creator>
  <cp:lastModifiedBy>SG12690のC20-1121</cp:lastModifiedBy>
  <cp:revision>62</cp:revision>
  <cp:lastPrinted>2021-01-14T00:00:39Z</cp:lastPrinted>
  <dcterms:modified xsi:type="dcterms:W3CDTF">2023-06-01T05:13:45Z</dcterms:modified>
</cp:coreProperties>
</file>