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6858000" cy="9144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27" autoAdjust="0"/>
    <p:restoredTop sz="94660"/>
  </p:normalViewPr>
  <p:slideViewPr>
    <p:cSldViewPr>
      <p:cViewPr>
        <p:scale>
          <a:sx n="80" d="100"/>
          <a:sy n="80" d="100"/>
        </p:scale>
        <p:origin x="1468" y="40"/>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9182204B-2327-4CCE-84EF-21D0357C2D99}" type="datetimeFigureOut">
              <a:rPr kumimoji="1" lang="ja-JP" altLang="en-US" smtClean="0"/>
              <a:t>2021/7/15</a:t>
            </a:fld>
            <a:endParaRPr kumimoji="1" lang="ja-JP" altLang="en-US"/>
          </a:p>
        </p:txBody>
      </p:sp>
      <p:sp>
        <p:nvSpPr>
          <p:cNvPr id="4" name="スライド イメージ プレースホルダー 3"/>
          <p:cNvSpPr>
            <a:spLocks noGrp="1" noRot="1" noChangeAspect="1"/>
          </p:cNvSpPr>
          <p:nvPr>
            <p:ph type="sldImg" idx="2"/>
          </p:nvPr>
        </p:nvSpPr>
        <p:spPr>
          <a:xfrm>
            <a:off x="2119313" y="1233488"/>
            <a:ext cx="24971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2965DC1F-C66B-4FC3-B224-33E49FD1CD24}" type="slidenum">
              <a:rPr kumimoji="1" lang="ja-JP" altLang="en-US" smtClean="0"/>
              <a:t>‹#›</a:t>
            </a:fld>
            <a:endParaRPr kumimoji="1" lang="ja-JP" altLang="en-US"/>
          </a:p>
        </p:txBody>
      </p:sp>
    </p:spTree>
    <p:extLst>
      <p:ext uri="{BB962C8B-B14F-4D97-AF65-F5344CB8AC3E}">
        <p14:creationId xmlns:p14="http://schemas.microsoft.com/office/powerpoint/2010/main" val="103984530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965DC1F-C66B-4FC3-B224-33E49FD1CD24}" type="slidenum">
              <a:rPr kumimoji="1" lang="ja-JP" altLang="en-US" smtClean="0"/>
              <a:t>1</a:t>
            </a:fld>
            <a:endParaRPr kumimoji="1" lang="ja-JP" altLang="en-US"/>
          </a:p>
        </p:txBody>
      </p:sp>
    </p:spTree>
    <p:extLst>
      <p:ext uri="{BB962C8B-B14F-4D97-AF65-F5344CB8AC3E}">
        <p14:creationId xmlns:p14="http://schemas.microsoft.com/office/powerpoint/2010/main" val="3126359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2840568"/>
            <a:ext cx="5829300" cy="1960033"/>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C548119-D3E7-4345-AD7E-11DCED849FE3}" type="datetimeFigureOut">
              <a:rPr kumimoji="1" lang="ja-JP" altLang="en-US" smtClean="0"/>
              <a:t>2021/7/15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21EDC2-FBFB-4C7B-B4EA-A3F85F7B8385}" type="slidenum">
              <a:rPr kumimoji="1" lang="ja-JP" altLang="en-US" smtClean="0"/>
              <a:t>‹#›</a:t>
            </a:fld>
            <a:endParaRPr kumimoji="1" lang="ja-JP" altLang="en-US"/>
          </a:p>
        </p:txBody>
      </p:sp>
    </p:spTree>
    <p:extLst>
      <p:ext uri="{BB962C8B-B14F-4D97-AF65-F5344CB8AC3E}">
        <p14:creationId xmlns:p14="http://schemas.microsoft.com/office/powerpoint/2010/main" val="2205449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C548119-D3E7-4345-AD7E-11DCED849FE3}" type="datetimeFigureOut">
              <a:rPr kumimoji="1" lang="ja-JP" altLang="en-US" smtClean="0"/>
              <a:t>2021/7/15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21EDC2-FBFB-4C7B-B4EA-A3F85F7B8385}" type="slidenum">
              <a:rPr kumimoji="1" lang="ja-JP" altLang="en-US" smtClean="0"/>
              <a:t>‹#›</a:t>
            </a:fld>
            <a:endParaRPr kumimoji="1" lang="ja-JP" altLang="en-US"/>
          </a:p>
        </p:txBody>
      </p:sp>
    </p:spTree>
    <p:extLst>
      <p:ext uri="{BB962C8B-B14F-4D97-AF65-F5344CB8AC3E}">
        <p14:creationId xmlns:p14="http://schemas.microsoft.com/office/powerpoint/2010/main" val="1717834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3729037" y="488951"/>
            <a:ext cx="1157288" cy="10401300"/>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257175" y="488951"/>
            <a:ext cx="3357563" cy="10401300"/>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C548119-D3E7-4345-AD7E-11DCED849FE3}" type="datetimeFigureOut">
              <a:rPr kumimoji="1" lang="ja-JP" altLang="en-US" smtClean="0"/>
              <a:t>2021/7/15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21EDC2-FBFB-4C7B-B4EA-A3F85F7B8385}" type="slidenum">
              <a:rPr kumimoji="1" lang="ja-JP" altLang="en-US" smtClean="0"/>
              <a:t>‹#›</a:t>
            </a:fld>
            <a:endParaRPr kumimoji="1" lang="ja-JP" altLang="en-US"/>
          </a:p>
        </p:txBody>
      </p:sp>
    </p:spTree>
    <p:extLst>
      <p:ext uri="{BB962C8B-B14F-4D97-AF65-F5344CB8AC3E}">
        <p14:creationId xmlns:p14="http://schemas.microsoft.com/office/powerpoint/2010/main" val="1846123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C548119-D3E7-4345-AD7E-11DCED849FE3}" type="datetimeFigureOut">
              <a:rPr kumimoji="1" lang="ja-JP" altLang="en-US" smtClean="0"/>
              <a:t>2021/7/15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21EDC2-FBFB-4C7B-B4EA-A3F85F7B8385}" type="slidenum">
              <a:rPr kumimoji="1" lang="ja-JP" altLang="en-US" smtClean="0"/>
              <a:t>‹#›</a:t>
            </a:fld>
            <a:endParaRPr kumimoji="1" lang="ja-JP" altLang="en-US"/>
          </a:p>
        </p:txBody>
      </p:sp>
    </p:spTree>
    <p:extLst>
      <p:ext uri="{BB962C8B-B14F-4D97-AF65-F5344CB8AC3E}">
        <p14:creationId xmlns:p14="http://schemas.microsoft.com/office/powerpoint/2010/main" val="4203542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5875867"/>
            <a:ext cx="5829300" cy="1816100"/>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C548119-D3E7-4345-AD7E-11DCED849FE3}" type="datetimeFigureOut">
              <a:rPr kumimoji="1" lang="ja-JP" altLang="en-US" smtClean="0"/>
              <a:t>2021/7/15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21EDC2-FBFB-4C7B-B4EA-A3F85F7B8385}" type="slidenum">
              <a:rPr kumimoji="1" lang="ja-JP" altLang="en-US" smtClean="0"/>
              <a:t>‹#›</a:t>
            </a:fld>
            <a:endParaRPr kumimoji="1" lang="ja-JP" altLang="en-US"/>
          </a:p>
        </p:txBody>
      </p:sp>
    </p:spTree>
    <p:extLst>
      <p:ext uri="{BB962C8B-B14F-4D97-AF65-F5344CB8AC3E}">
        <p14:creationId xmlns:p14="http://schemas.microsoft.com/office/powerpoint/2010/main" val="4129061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C548119-D3E7-4345-AD7E-11DCED849FE3}" type="datetimeFigureOut">
              <a:rPr kumimoji="1" lang="ja-JP" altLang="en-US" smtClean="0"/>
              <a:t>2021/7/15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D21EDC2-FBFB-4C7B-B4EA-A3F85F7B8385}" type="slidenum">
              <a:rPr kumimoji="1" lang="ja-JP" altLang="en-US" smtClean="0"/>
              <a:t>‹#›</a:t>
            </a:fld>
            <a:endParaRPr kumimoji="1" lang="ja-JP" altLang="en-US"/>
          </a:p>
        </p:txBody>
      </p:sp>
    </p:spTree>
    <p:extLst>
      <p:ext uri="{BB962C8B-B14F-4D97-AF65-F5344CB8AC3E}">
        <p14:creationId xmlns:p14="http://schemas.microsoft.com/office/powerpoint/2010/main" val="864311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6184"/>
            <a:ext cx="6172200" cy="1524000"/>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FC548119-D3E7-4345-AD7E-11DCED849FE3}" type="datetimeFigureOut">
              <a:rPr kumimoji="1" lang="ja-JP" altLang="en-US" smtClean="0"/>
              <a:t>2021/7/15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2D21EDC2-FBFB-4C7B-B4EA-A3F85F7B8385}" type="slidenum">
              <a:rPr kumimoji="1" lang="ja-JP" altLang="en-US" smtClean="0"/>
              <a:t>‹#›</a:t>
            </a:fld>
            <a:endParaRPr kumimoji="1" lang="ja-JP" altLang="en-US"/>
          </a:p>
        </p:txBody>
      </p:sp>
    </p:spTree>
    <p:extLst>
      <p:ext uri="{BB962C8B-B14F-4D97-AF65-F5344CB8AC3E}">
        <p14:creationId xmlns:p14="http://schemas.microsoft.com/office/powerpoint/2010/main" val="229531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FC548119-D3E7-4345-AD7E-11DCED849FE3}" type="datetimeFigureOut">
              <a:rPr kumimoji="1" lang="ja-JP" altLang="en-US" smtClean="0"/>
              <a:t>2021/7/15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2D21EDC2-FBFB-4C7B-B4EA-A3F85F7B8385}" type="slidenum">
              <a:rPr kumimoji="1" lang="ja-JP" altLang="en-US" smtClean="0"/>
              <a:t>‹#›</a:t>
            </a:fld>
            <a:endParaRPr kumimoji="1" lang="ja-JP" altLang="en-US"/>
          </a:p>
        </p:txBody>
      </p:sp>
    </p:spTree>
    <p:extLst>
      <p:ext uri="{BB962C8B-B14F-4D97-AF65-F5344CB8AC3E}">
        <p14:creationId xmlns:p14="http://schemas.microsoft.com/office/powerpoint/2010/main" val="3367317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C548119-D3E7-4345-AD7E-11DCED849FE3}" type="datetimeFigureOut">
              <a:rPr kumimoji="1" lang="ja-JP" altLang="en-US" smtClean="0"/>
              <a:t>2021/7/15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2D21EDC2-FBFB-4C7B-B4EA-A3F85F7B8385}" type="slidenum">
              <a:rPr kumimoji="1" lang="ja-JP" altLang="en-US" smtClean="0"/>
              <a:t>‹#›</a:t>
            </a:fld>
            <a:endParaRPr kumimoji="1" lang="ja-JP" altLang="en-US"/>
          </a:p>
        </p:txBody>
      </p:sp>
    </p:spTree>
    <p:extLst>
      <p:ext uri="{BB962C8B-B14F-4D97-AF65-F5344CB8AC3E}">
        <p14:creationId xmlns:p14="http://schemas.microsoft.com/office/powerpoint/2010/main" val="3812579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4067"/>
            <a:ext cx="2256235" cy="154940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C548119-D3E7-4345-AD7E-11DCED849FE3}" type="datetimeFigureOut">
              <a:rPr kumimoji="1" lang="ja-JP" altLang="en-US" smtClean="0"/>
              <a:t>2021/7/15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D21EDC2-FBFB-4C7B-B4EA-A3F85F7B8385}" type="slidenum">
              <a:rPr kumimoji="1" lang="ja-JP" altLang="en-US" smtClean="0"/>
              <a:t>‹#›</a:t>
            </a:fld>
            <a:endParaRPr kumimoji="1" lang="ja-JP" altLang="en-US"/>
          </a:p>
        </p:txBody>
      </p:sp>
    </p:spTree>
    <p:extLst>
      <p:ext uri="{BB962C8B-B14F-4D97-AF65-F5344CB8AC3E}">
        <p14:creationId xmlns:p14="http://schemas.microsoft.com/office/powerpoint/2010/main" val="665027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400800"/>
            <a:ext cx="4114800" cy="755651"/>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C548119-D3E7-4345-AD7E-11DCED849FE3}" type="datetimeFigureOut">
              <a:rPr kumimoji="1" lang="ja-JP" altLang="en-US" smtClean="0"/>
              <a:t>2021/7/15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D21EDC2-FBFB-4C7B-B4EA-A3F85F7B8385}" type="slidenum">
              <a:rPr kumimoji="1" lang="ja-JP" altLang="en-US" smtClean="0"/>
              <a:t>‹#›</a:t>
            </a:fld>
            <a:endParaRPr kumimoji="1" lang="ja-JP" altLang="en-US"/>
          </a:p>
        </p:txBody>
      </p:sp>
    </p:spTree>
    <p:extLst>
      <p:ext uri="{BB962C8B-B14F-4D97-AF65-F5344CB8AC3E}">
        <p14:creationId xmlns:p14="http://schemas.microsoft.com/office/powerpoint/2010/main" val="3873666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FC548119-D3E7-4345-AD7E-11DCED849FE3}" type="datetimeFigureOut">
              <a:rPr kumimoji="1" lang="ja-JP" altLang="en-US" smtClean="0"/>
              <a:t>2021/7/15</a:t>
            </a:fld>
            <a:endParaRPr kumimoji="1" lang="ja-JP" altLang="en-US"/>
          </a:p>
        </p:txBody>
      </p:sp>
      <p:sp>
        <p:nvSpPr>
          <p:cNvPr id="5" name="フッター プレースホルダー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2D21EDC2-FBFB-4C7B-B4EA-A3F85F7B8385}" type="slidenum">
              <a:rPr kumimoji="1" lang="ja-JP" altLang="en-US" smtClean="0"/>
              <a:t>‹#›</a:t>
            </a:fld>
            <a:endParaRPr kumimoji="1" lang="ja-JP" altLang="en-US"/>
          </a:p>
        </p:txBody>
      </p:sp>
    </p:spTree>
    <p:extLst>
      <p:ext uri="{BB962C8B-B14F-4D97-AF65-F5344CB8AC3E}">
        <p14:creationId xmlns:p14="http://schemas.microsoft.com/office/powerpoint/2010/main" val="38972739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png"/><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hyperlink" Target="https://www.shiseido.co.jp/sw/c/products/SWFG070210.seam?zbr=J6&amp;sort=12&amp;p=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76872" y="224300"/>
            <a:ext cx="2441789" cy="45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正方形/長方形 3"/>
          <p:cNvSpPr/>
          <p:nvPr/>
        </p:nvSpPr>
        <p:spPr>
          <a:xfrm>
            <a:off x="4524" y="823567"/>
            <a:ext cx="6858000" cy="553998"/>
          </a:xfrm>
          <a:prstGeom prst="rect">
            <a:avLst/>
          </a:prstGeom>
        </p:spPr>
        <p:txBody>
          <a:bodyPr wrap="square">
            <a:spAutoFit/>
          </a:bodyPr>
          <a:lstStyle/>
          <a:p>
            <a:pPr algn="ctr"/>
            <a:r>
              <a:rPr lang="ja-JP" altLang="en-US" sz="1400" b="1" dirty="0">
                <a:latin typeface="Meiryo UI" panose="020B0604030504040204" pitchFamily="50" charset="-128"/>
                <a:ea typeface="Meiryo UI" panose="020B0604030504040204" pitchFamily="50" charset="-128"/>
              </a:rPr>
              <a:t>ドルチェ</a:t>
            </a:r>
            <a:r>
              <a:rPr lang="en-US" altLang="ja-JP" sz="1400" b="1" dirty="0">
                <a:latin typeface="Meiryo UI" panose="020B0604030504040204" pitchFamily="50" charset="-128"/>
                <a:ea typeface="Meiryo UI" panose="020B0604030504040204" pitchFamily="50" charset="-128"/>
              </a:rPr>
              <a:t>&amp;</a:t>
            </a:r>
            <a:r>
              <a:rPr lang="ja-JP" altLang="en-US" sz="1400" b="1" dirty="0">
                <a:latin typeface="Meiryo UI" panose="020B0604030504040204" pitchFamily="50" charset="-128"/>
                <a:ea typeface="Meiryo UI" panose="020B0604030504040204" pitchFamily="50" charset="-128"/>
              </a:rPr>
              <a:t>ガッバーナ ビューティ</a:t>
            </a:r>
            <a:r>
              <a:rPr lang="en-US" altLang="ja-JP" sz="1400" b="1" dirty="0">
                <a:latin typeface="Meiryo UI" panose="020B0604030504040204" pitchFamily="50" charset="-128"/>
                <a:ea typeface="Meiryo UI" panose="020B0604030504040204" pitchFamily="50" charset="-128"/>
              </a:rPr>
              <a:t>×VOCE</a:t>
            </a:r>
            <a:r>
              <a:rPr lang="ja-JP" altLang="en-US" sz="1400" b="1" dirty="0">
                <a:latin typeface="Meiryo UI" panose="020B0604030504040204" pitchFamily="50" charset="-128"/>
                <a:ea typeface="Meiryo UI" panose="020B0604030504040204" pitchFamily="50" charset="-128"/>
              </a:rPr>
              <a:t>による、メイクトレンド</a:t>
            </a:r>
            <a:r>
              <a:rPr lang="en-US" altLang="ja-JP" sz="1400" b="1" dirty="0">
                <a:latin typeface="Meiryo UI" panose="020B0604030504040204" pitchFamily="50" charset="-128"/>
                <a:ea typeface="Meiryo UI" panose="020B0604030504040204" pitchFamily="50" charset="-128"/>
              </a:rPr>
              <a:t>LABO</a:t>
            </a:r>
            <a:r>
              <a:rPr lang="ja-JP" altLang="en-US" sz="1400" b="1" dirty="0">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algn="ctr"/>
            <a:r>
              <a:rPr lang="ja-JP" altLang="en-US" sz="1400" b="1" dirty="0">
                <a:latin typeface="Meiryo UI" panose="020B0604030504040204" pitchFamily="50" charset="-128"/>
                <a:ea typeface="Meiryo UI" panose="020B0604030504040204" pitchFamily="50" charset="-128"/>
              </a:rPr>
              <a:t>第</a:t>
            </a:r>
            <a:r>
              <a:rPr lang="en-US" altLang="ja-JP" sz="1400" b="1" dirty="0">
                <a:latin typeface="Meiryo UI" panose="020B0604030504040204" pitchFamily="50" charset="-128"/>
                <a:ea typeface="Meiryo UI" panose="020B0604030504040204" pitchFamily="50" charset="-128"/>
              </a:rPr>
              <a:t>5</a:t>
            </a:r>
            <a:r>
              <a:rPr lang="ja-JP" altLang="en-US" sz="1400" b="1" dirty="0">
                <a:latin typeface="Meiryo UI" panose="020B0604030504040204" pitchFamily="50" charset="-128"/>
                <a:ea typeface="Meiryo UI" panose="020B0604030504040204" pitchFamily="50" charset="-128"/>
              </a:rPr>
              <a:t>回は、カジュアルだけど女っぽい </a:t>
            </a:r>
            <a:r>
              <a:rPr lang="en-US" altLang="ja-JP" sz="1600" b="1" dirty="0">
                <a:latin typeface="Meiryo UI" panose="020B0604030504040204" pitchFamily="50" charset="-128"/>
                <a:ea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rPr>
              <a:t>血色感メイク </a:t>
            </a:r>
            <a:r>
              <a:rPr lang="ja-JP" altLang="en-US" sz="1400" b="1" dirty="0">
                <a:latin typeface="Meiryo UI" panose="020B0604030504040204" pitchFamily="50" charset="-128"/>
                <a:ea typeface="Meiryo UI" panose="020B0604030504040204" pitchFamily="50" charset="-128"/>
              </a:rPr>
              <a:t>をテーマに紹介。</a:t>
            </a:r>
            <a:endParaRPr lang="en-US" altLang="ja-JP" sz="1400" b="1" dirty="0">
              <a:latin typeface="Meiryo UI" panose="020B0604030504040204" pitchFamily="50" charset="-128"/>
              <a:ea typeface="Meiryo UI" panose="020B0604030504040204" pitchFamily="50" charset="-128"/>
            </a:endParaRPr>
          </a:p>
        </p:txBody>
      </p:sp>
      <p:cxnSp>
        <p:nvCxnSpPr>
          <p:cNvPr id="10" name="直線コネクタ 9"/>
          <p:cNvCxnSpPr>
            <a:cxnSpLocks noChangeShapeType="1"/>
          </p:cNvCxnSpPr>
          <p:nvPr/>
        </p:nvCxnSpPr>
        <p:spPr bwMode="auto">
          <a:xfrm>
            <a:off x="116632" y="755576"/>
            <a:ext cx="6467475" cy="0"/>
          </a:xfrm>
          <a:prstGeom prst="line">
            <a:avLst/>
          </a:prstGeom>
          <a:ln>
            <a:solidFill>
              <a:schemeClr val="bg2">
                <a:lumMod val="50000"/>
              </a:schemeClr>
            </a:solidFill>
            <a:headEnd/>
            <a:tailEnd/>
          </a:ln>
        </p:spPr>
        <p:style>
          <a:lnRef idx="2">
            <a:schemeClr val="accent6"/>
          </a:lnRef>
          <a:fillRef idx="0">
            <a:schemeClr val="accent6"/>
          </a:fillRef>
          <a:effectRef idx="1">
            <a:schemeClr val="accent6"/>
          </a:effectRef>
          <a:fontRef idx="minor">
            <a:schemeClr val="tx1"/>
          </a:fontRef>
        </p:style>
      </p:cxnSp>
      <p:cxnSp>
        <p:nvCxnSpPr>
          <p:cNvPr id="11" name="直線コネクタ 10"/>
          <p:cNvCxnSpPr>
            <a:cxnSpLocks noChangeShapeType="1"/>
          </p:cNvCxnSpPr>
          <p:nvPr/>
        </p:nvCxnSpPr>
        <p:spPr bwMode="auto">
          <a:xfrm>
            <a:off x="201885" y="1403648"/>
            <a:ext cx="6467475" cy="0"/>
          </a:xfrm>
          <a:prstGeom prst="line">
            <a:avLst/>
          </a:prstGeom>
          <a:ln>
            <a:solidFill>
              <a:schemeClr val="bg2">
                <a:lumMod val="50000"/>
              </a:schemeClr>
            </a:solidFill>
            <a:headEnd/>
            <a:tailEnd/>
          </a:ln>
        </p:spPr>
        <p:style>
          <a:lnRef idx="2">
            <a:schemeClr val="accent6"/>
          </a:lnRef>
          <a:fillRef idx="0">
            <a:schemeClr val="accent6"/>
          </a:fillRef>
          <a:effectRef idx="1">
            <a:schemeClr val="accent6"/>
          </a:effectRef>
          <a:fontRef idx="minor">
            <a:schemeClr val="tx1"/>
          </a:fontRef>
        </p:style>
      </p:cxnSp>
      <p:sp>
        <p:nvSpPr>
          <p:cNvPr id="9" name="Rectangle 6">
            <a:extLst>
              <a:ext uri="{FF2B5EF4-FFF2-40B4-BE49-F238E27FC236}">
                <a16:creationId xmlns:a16="http://schemas.microsoft.com/office/drawing/2014/main" id="{328B7E95-A192-4A6B-B410-FBD0ADFCBDF2}"/>
              </a:ext>
            </a:extLst>
          </p:cNvPr>
          <p:cNvSpPr>
            <a:spLocks noChangeArrowheads="1"/>
          </p:cNvSpPr>
          <p:nvPr/>
        </p:nvSpPr>
        <p:spPr bwMode="auto">
          <a:xfrm>
            <a:off x="152400" y="1524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2" name="Rectangle 5">
            <a:extLst>
              <a:ext uri="{FF2B5EF4-FFF2-40B4-BE49-F238E27FC236}">
                <a16:creationId xmlns:a16="http://schemas.microsoft.com/office/drawing/2014/main" id="{0F800046-1D6C-4F81-810C-A239D98B5706}"/>
              </a:ext>
            </a:extLst>
          </p:cNvPr>
          <p:cNvSpPr>
            <a:spLocks noChangeArrowheads="1"/>
          </p:cNvSpPr>
          <p:nvPr/>
        </p:nvSpPr>
        <p:spPr bwMode="auto">
          <a:xfrm>
            <a:off x="0" y="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8">
            <a:extLst>
              <a:ext uri="{FF2B5EF4-FFF2-40B4-BE49-F238E27FC236}">
                <a16:creationId xmlns:a16="http://schemas.microsoft.com/office/drawing/2014/main" id="{6FBCE1A2-E474-4AC6-81F2-57970F806261}"/>
              </a:ext>
            </a:extLst>
          </p:cNvPr>
          <p:cNvSpPr>
            <a:spLocks noChangeArrowheads="1"/>
          </p:cNvSpPr>
          <p:nvPr/>
        </p:nvSpPr>
        <p:spPr bwMode="auto">
          <a:xfrm>
            <a:off x="0" y="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11">
            <a:extLst>
              <a:ext uri="{FF2B5EF4-FFF2-40B4-BE49-F238E27FC236}">
                <a16:creationId xmlns:a16="http://schemas.microsoft.com/office/drawing/2014/main" id="{6A90CBA8-8C1F-44E7-9D47-C3FFF25F5FF4}"/>
              </a:ext>
            </a:extLst>
          </p:cNvPr>
          <p:cNvSpPr>
            <a:spLocks noChangeArrowheads="1"/>
          </p:cNvSpPr>
          <p:nvPr/>
        </p:nvSpPr>
        <p:spPr bwMode="auto">
          <a:xfrm>
            <a:off x="2612134" y="2267744"/>
            <a:ext cx="4266729"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r>
              <a:rPr lang="ja-JP" altLang="en-US" sz="1000" b="1" u="sng" dirty="0">
                <a:latin typeface="Meiryo UI" panose="020B0604030504040204" pitchFamily="50" charset="-128"/>
                <a:ea typeface="Meiryo UI" panose="020B0604030504040204" pitchFamily="50" charset="-128"/>
              </a:rPr>
              <a:t>ピンクのチークと赤リップ。永遠の定番ともいえるアイテムを今っぽく使いこなす</a:t>
            </a:r>
            <a:endParaRPr lang="en-US" altLang="ja-JP" sz="1000" b="1" u="sng" dirty="0">
              <a:latin typeface="Meiryo UI" panose="020B0604030504040204" pitchFamily="50" charset="-128"/>
              <a:ea typeface="Meiryo UI" panose="020B0604030504040204" pitchFamily="50" charset="-128"/>
            </a:endParaRPr>
          </a:p>
          <a:p>
            <a:r>
              <a:rPr lang="ja-JP" altLang="en-US" sz="1000" b="1" u="sng" dirty="0">
                <a:latin typeface="Meiryo UI" panose="020B0604030504040204" pitchFamily="50" charset="-128"/>
                <a:ea typeface="Meiryo UI" panose="020B0604030504040204" pitchFamily="50" charset="-128"/>
              </a:rPr>
              <a:t>コツとは？洒落感とキレイの絶妙なバランスを手に入れる。</a:t>
            </a:r>
          </a:p>
          <a:p>
            <a:r>
              <a:rPr kumimoji="0" lang="ja-JP" altLang="en-US" sz="1000" dirty="0">
                <a:latin typeface="Meiryo UI" panose="020B0604030504040204" pitchFamily="50" charset="-128"/>
                <a:ea typeface="Meiryo UI" panose="020B0604030504040204" pitchFamily="50" charset="-128"/>
                <a:cs typeface="Times New Roman" panose="02020603050405020304" pitchFamily="18" charset="0"/>
              </a:rPr>
              <a:t>人気女優吉川愛さん</a:t>
            </a:r>
            <a:r>
              <a:rPr kumimoji="0" lang="en-US" altLang="ja-JP" sz="1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000" dirty="0">
                <a:latin typeface="Meiryo UI" panose="020B0604030504040204" pitchFamily="50" charset="-128"/>
                <a:ea typeface="Meiryo UI" panose="020B0604030504040204" pitchFamily="50" charset="-128"/>
                <a:cs typeface="Times New Roman" panose="02020603050405020304" pitchFamily="18" charset="0"/>
              </a:rPr>
              <a:t>ヘアメイクアップアーティスト林由香里</a:t>
            </a:r>
            <a:r>
              <a:rPr lang="ja-JP" altLang="en-US" sz="1000" dirty="0">
                <a:latin typeface="Meiryo UI" panose="020B0604030504040204" pitchFamily="50" charset="-128"/>
                <a:ea typeface="Meiryo UI" panose="020B0604030504040204" pitchFamily="50" charset="-128"/>
              </a:rPr>
              <a:t>さんが</a:t>
            </a:r>
            <a:r>
              <a:rPr kumimoji="0" lang="en-US" altLang="ja-JP" sz="1000" dirty="0">
                <a:latin typeface="Meiryo UI" panose="020B0604030504040204" pitchFamily="50" charset="-128"/>
                <a:ea typeface="Meiryo UI" panose="020B0604030504040204" pitchFamily="50" charset="-128"/>
                <a:cs typeface="Times New Roman" panose="02020603050405020304" pitchFamily="18" charset="0"/>
              </a:rPr>
              <a:t>VOCE</a:t>
            </a:r>
            <a:r>
              <a:rPr kumimoji="0" lang="ja-JP" altLang="en-US" sz="1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000" dirty="0">
                <a:latin typeface="Meiryo UI" panose="020B0604030504040204" pitchFamily="50" charset="-128"/>
                <a:ea typeface="Meiryo UI" panose="020B0604030504040204" pitchFamily="50" charset="-128"/>
                <a:cs typeface="Times New Roman" panose="02020603050405020304" pitchFamily="18" charset="0"/>
              </a:rPr>
              <a:t>2021</a:t>
            </a:r>
            <a:r>
              <a:rPr kumimoji="0" lang="ja-JP" altLang="en-US" sz="1000" dirty="0">
                <a:latin typeface="Meiryo UI" panose="020B0604030504040204" pitchFamily="50" charset="-128"/>
                <a:ea typeface="Meiryo UI" panose="020B0604030504040204" pitchFamily="50" charset="-128"/>
                <a:cs typeface="Times New Roman" panose="02020603050405020304" pitchFamily="18" charset="0"/>
              </a:rPr>
              <a:t>年</a:t>
            </a:r>
            <a:r>
              <a:rPr kumimoji="0" lang="en-US" altLang="ja-JP" sz="1000" dirty="0">
                <a:latin typeface="Meiryo UI" panose="020B0604030504040204" pitchFamily="50" charset="-128"/>
                <a:ea typeface="Meiryo UI" panose="020B0604030504040204" pitchFamily="50" charset="-128"/>
                <a:cs typeface="Times New Roman" panose="02020603050405020304" pitchFamily="18" charset="0"/>
              </a:rPr>
              <a:t>9</a:t>
            </a:r>
            <a:r>
              <a:rPr kumimoji="0" lang="ja-JP" altLang="en-US" sz="1000" dirty="0">
                <a:latin typeface="Meiryo UI" panose="020B0604030504040204" pitchFamily="50" charset="-128"/>
                <a:ea typeface="Meiryo UI" panose="020B0604030504040204" pitchFamily="50" charset="-128"/>
                <a:cs typeface="Times New Roman" panose="02020603050405020304" pitchFamily="18" charset="0"/>
              </a:rPr>
              <a:t>月号</a:t>
            </a:r>
            <a:r>
              <a:rPr kumimoji="0" lang="en-US" altLang="ja-JP" sz="1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000" dirty="0">
                <a:latin typeface="Meiryo UI" panose="020B0604030504040204" pitchFamily="50" charset="-128"/>
                <a:ea typeface="Meiryo UI" panose="020B0604030504040204" pitchFamily="50" charset="-128"/>
                <a:cs typeface="Times New Roman" panose="02020603050405020304" pitchFamily="18" charset="0"/>
              </a:rPr>
              <a:t>講談社</a:t>
            </a:r>
            <a:r>
              <a:rPr kumimoji="0" lang="en-US" altLang="ja-JP" sz="1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000" dirty="0">
                <a:latin typeface="Meiryo UI" panose="020B0604030504040204" pitchFamily="50" charset="-128"/>
                <a:ea typeface="Meiryo UI" panose="020B0604030504040204" pitchFamily="50" charset="-128"/>
                <a:cs typeface="Times New Roman" panose="02020603050405020304" pitchFamily="18" charset="0"/>
              </a:rPr>
              <a:t>連載企画“メイクトレンド</a:t>
            </a:r>
            <a:r>
              <a:rPr kumimoji="0" lang="en-US" altLang="ja-JP" sz="1000" dirty="0">
                <a:latin typeface="Meiryo UI" panose="020B0604030504040204" pitchFamily="50" charset="-128"/>
                <a:ea typeface="Meiryo UI" panose="020B0604030504040204" pitchFamily="50" charset="-128"/>
                <a:cs typeface="Times New Roman" panose="02020603050405020304" pitchFamily="18" charset="0"/>
              </a:rPr>
              <a:t>LABO</a:t>
            </a:r>
            <a:r>
              <a:rPr kumimoji="0" lang="ja-JP" altLang="en-US" sz="1000" dirty="0">
                <a:latin typeface="Meiryo UI" panose="020B0604030504040204" pitchFamily="50" charset="-128"/>
                <a:ea typeface="Meiryo UI" panose="020B0604030504040204" pitchFamily="50" charset="-128"/>
                <a:cs typeface="Times New Roman" panose="02020603050405020304" pitchFamily="18" charset="0"/>
              </a:rPr>
              <a:t>”　にて、血色感メイクをテーマにカジュアル感と女っぽさを見事に表現。この相反する２つの雰囲気が見事に共存できた秘訣は、湿度を感じさせる赤リップのツヤ感や可憐な血色を表現できるピンクチークの透け感にあり。ふとマスクをはずしたときも、血色感のおかげで色っぽい。「鮮やかでおしゃれな赤。唇の印象が際立ちました。」（吉川愛さん）「多彩な魅力が表現できる赤とピンクに感動！」（林由香里さん）とお二人揃って高評価！</a:t>
            </a:r>
            <a:endParaRPr kumimoji="0" lang="en-US" altLang="ja-JP" sz="10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18" name="Rectangle 14">
            <a:extLst>
              <a:ext uri="{FF2B5EF4-FFF2-40B4-BE49-F238E27FC236}">
                <a16:creationId xmlns:a16="http://schemas.microsoft.com/office/drawing/2014/main" id="{12FB20C6-B152-4874-AEC1-E48949224109}"/>
              </a:ext>
            </a:extLst>
          </p:cNvPr>
          <p:cNvSpPr>
            <a:spLocks noChangeArrowheads="1"/>
          </p:cNvSpPr>
          <p:nvPr/>
        </p:nvSpPr>
        <p:spPr bwMode="auto">
          <a:xfrm>
            <a:off x="0" y="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5" name="テキスト ボックス 24">
            <a:extLst>
              <a:ext uri="{FF2B5EF4-FFF2-40B4-BE49-F238E27FC236}">
                <a16:creationId xmlns:a16="http://schemas.microsoft.com/office/drawing/2014/main" id="{0B6445DE-148A-485E-A2A2-19191BC7CD88}"/>
              </a:ext>
            </a:extLst>
          </p:cNvPr>
          <p:cNvSpPr txBox="1"/>
          <p:nvPr/>
        </p:nvSpPr>
        <p:spPr>
          <a:xfrm>
            <a:off x="256477" y="5637426"/>
            <a:ext cx="1764637" cy="954107"/>
          </a:xfrm>
          <a:prstGeom prst="rect">
            <a:avLst/>
          </a:prstGeom>
          <a:noFill/>
        </p:spPr>
        <p:txBody>
          <a:bodyPr wrap="square" rtlCol="0">
            <a:spAutoFit/>
          </a:bodyPr>
          <a:lstStyle/>
          <a:p>
            <a:r>
              <a:rPr lang="en-US" altLang="ja-JP" sz="800" b="1" u="sng">
                <a:latin typeface="Meiryo UI" panose="020B0604030504040204" pitchFamily="50" charset="-128"/>
                <a:ea typeface="Meiryo UI" panose="020B0604030504040204" pitchFamily="50" charset="-128"/>
              </a:rPr>
              <a:t>VOCE</a:t>
            </a:r>
            <a:r>
              <a:rPr lang="ja-JP" altLang="en-US" sz="800" b="1" u="sng" dirty="0">
                <a:latin typeface="Meiryo UI" panose="020B0604030504040204" pitchFamily="50" charset="-128"/>
                <a:ea typeface="Meiryo UI" panose="020B0604030504040204" pitchFamily="50" charset="-128"/>
              </a:rPr>
              <a:t>について：</a:t>
            </a:r>
            <a:endParaRPr lang="ja-JP" altLang="ja-JP" sz="800" dirty="0">
              <a:latin typeface="Meiryo UI" panose="020B0604030504040204" pitchFamily="50" charset="-128"/>
              <a:ea typeface="Meiryo UI" panose="020B0604030504040204" pitchFamily="50" charset="-128"/>
            </a:endParaRPr>
          </a:p>
          <a:p>
            <a:r>
              <a:rPr lang="en-US" altLang="ja-JP" sz="800" dirty="0">
                <a:latin typeface="Meiryo UI" panose="020B0604030504040204" pitchFamily="50" charset="-128"/>
                <a:ea typeface="Meiryo UI" panose="020B0604030504040204" pitchFamily="50" charset="-128"/>
              </a:rPr>
              <a:t>1998</a:t>
            </a:r>
            <a:r>
              <a:rPr lang="ja-JP" altLang="en-US" sz="800" dirty="0">
                <a:latin typeface="Meiryo UI" panose="020B0604030504040204" pitchFamily="50" charset="-128"/>
                <a:ea typeface="Meiryo UI" panose="020B0604030504040204" pitchFamily="50" charset="-128"/>
              </a:rPr>
              <a:t>年</a:t>
            </a:r>
            <a:r>
              <a:rPr lang="en-US" altLang="ja-JP" sz="800" dirty="0">
                <a:latin typeface="Meiryo UI" panose="020B0604030504040204" pitchFamily="50" charset="-128"/>
                <a:ea typeface="Meiryo UI" panose="020B0604030504040204" pitchFamily="50" charset="-128"/>
              </a:rPr>
              <a:t>3</a:t>
            </a:r>
            <a:r>
              <a:rPr lang="ja-JP" altLang="en-US" sz="800" dirty="0">
                <a:latin typeface="Meiryo UI" panose="020B0604030504040204" pitchFamily="50" charset="-128"/>
                <a:ea typeface="Meiryo UI" panose="020B0604030504040204" pitchFamily="50" charset="-128"/>
              </a:rPr>
              <a:t>月、講談社より創刊。</a:t>
            </a:r>
            <a:endParaRPr lang="en-US" altLang="ja-JP" sz="800" dirty="0">
              <a:latin typeface="Meiryo UI" panose="020B0604030504040204" pitchFamily="50" charset="-128"/>
              <a:ea typeface="Meiryo UI" panose="020B0604030504040204" pitchFamily="50" charset="-128"/>
            </a:endParaRPr>
          </a:p>
          <a:p>
            <a:r>
              <a:rPr lang="ja-JP" altLang="en-US" sz="800" dirty="0">
                <a:latin typeface="Meiryo UI" panose="020B0604030504040204" pitchFamily="50" charset="-128"/>
                <a:ea typeface="Meiryo UI" panose="020B0604030504040204" pitchFamily="50" charset="-128"/>
              </a:rPr>
              <a:t>「キレイになるって面白い！」を雑誌の標語に美容好きが満足できる美容の深い情報を提供する、美容誌のパイオニア。信頼度</a:t>
            </a:r>
            <a:r>
              <a:rPr lang="en-US" altLang="ja-JP" sz="800" dirty="0">
                <a:latin typeface="Meiryo UI" panose="020B0604030504040204" pitchFamily="50" charset="-128"/>
                <a:ea typeface="Meiryo UI" panose="020B0604030504040204" pitchFamily="50" charset="-128"/>
              </a:rPr>
              <a:t>No.1</a:t>
            </a:r>
            <a:r>
              <a:rPr lang="ja-JP" altLang="en-US" sz="800" dirty="0">
                <a:latin typeface="Meiryo UI" panose="020B0604030504040204" pitchFamily="50" charset="-128"/>
                <a:ea typeface="Meiryo UI" panose="020B0604030504040204" pitchFamily="50" charset="-128"/>
              </a:rPr>
              <a:t>のコスメ情報をはじめ美容にまつわる情報をお届けしています。</a:t>
            </a:r>
            <a:endParaRPr lang="en-US" altLang="ja-JP" sz="800" dirty="0">
              <a:latin typeface="Meiryo UI" panose="020B0604030504040204" pitchFamily="50" charset="-128"/>
              <a:ea typeface="Meiryo UI" panose="020B0604030504040204" pitchFamily="50" charset="-128"/>
            </a:endParaRPr>
          </a:p>
        </p:txBody>
      </p:sp>
      <p:sp>
        <p:nvSpPr>
          <p:cNvPr id="26" name="正方形/長方形 25">
            <a:extLst>
              <a:ext uri="{FF2B5EF4-FFF2-40B4-BE49-F238E27FC236}">
                <a16:creationId xmlns:a16="http://schemas.microsoft.com/office/drawing/2014/main" id="{35D99686-876A-4699-B486-1CE404D5B3E5}"/>
              </a:ext>
            </a:extLst>
          </p:cNvPr>
          <p:cNvSpPr/>
          <p:nvPr/>
        </p:nvSpPr>
        <p:spPr>
          <a:xfrm>
            <a:off x="65485" y="1484985"/>
            <a:ext cx="6698739" cy="276999"/>
          </a:xfrm>
          <a:prstGeom prst="rect">
            <a:avLst/>
          </a:prstGeom>
        </p:spPr>
        <p:txBody>
          <a:bodyPr wrap="square">
            <a:spAutoFit/>
          </a:bodyPr>
          <a:lstStyle/>
          <a:p>
            <a:endParaRPr lang="en-US" altLang="ja-JP" sz="1200" b="1" dirty="0">
              <a:latin typeface="Meiryo UI" panose="020B0604030504040204" pitchFamily="50" charset="-128"/>
              <a:ea typeface="Meiryo UI" panose="020B0604030504040204" pitchFamily="50" charset="-128"/>
            </a:endParaRPr>
          </a:p>
        </p:txBody>
      </p:sp>
      <p:sp>
        <p:nvSpPr>
          <p:cNvPr id="43" name="テキスト ボックス 35">
            <a:extLst>
              <a:ext uri="{FF2B5EF4-FFF2-40B4-BE49-F238E27FC236}">
                <a16:creationId xmlns:a16="http://schemas.microsoft.com/office/drawing/2014/main" id="{8635B404-4273-4EE9-8163-222BF4F38DAE}"/>
              </a:ext>
            </a:extLst>
          </p:cNvPr>
          <p:cNvSpPr txBox="1"/>
          <p:nvPr/>
        </p:nvSpPr>
        <p:spPr>
          <a:xfrm>
            <a:off x="1966277" y="8560447"/>
            <a:ext cx="3030396" cy="493550"/>
          </a:xfrm>
          <a:prstGeom prst="rect">
            <a:avLst/>
          </a:prstGeom>
          <a:ln w="6350"/>
        </p:spPr>
        <p:style>
          <a:lnRef idx="2">
            <a:schemeClr val="dk1"/>
          </a:lnRef>
          <a:fillRef idx="1">
            <a:schemeClr val="lt1"/>
          </a:fillRef>
          <a:effectRef idx="0">
            <a:schemeClr val="dk1"/>
          </a:effectRef>
          <a:fontRef idx="minor">
            <a:schemeClr val="dk1"/>
          </a:fontRef>
        </p:style>
        <p:txBody>
          <a:bodyPr wrap="square" lIns="36000" tIns="36000" rIns="36000" bIns="0" rtlCol="0">
            <a:noAutofit/>
          </a:bodyPr>
          <a:lstStyle/>
          <a:p>
            <a:pPr algn="ctr">
              <a:lnSpc>
                <a:spcPct val="110000"/>
              </a:lnSpc>
              <a:spcAft>
                <a:spcPts val="0"/>
              </a:spcAft>
            </a:pPr>
            <a:r>
              <a:rPr lang="ja-JP" sz="900" kern="200" dirty="0">
                <a:solidFill>
                  <a:srgbClr val="000000"/>
                </a:solidFill>
                <a:effectLst/>
                <a:latin typeface="Meiryo UI" pitchFamily="50" charset="-128"/>
                <a:ea typeface="Meiryo UI" pitchFamily="50" charset="-128"/>
                <a:cs typeface="Times New Roman"/>
              </a:rPr>
              <a:t>お問い合わせ先：</a:t>
            </a:r>
            <a:endParaRPr lang="en-US" altLang="ja-JP" sz="900" kern="200" dirty="0">
              <a:solidFill>
                <a:srgbClr val="000000"/>
              </a:solidFill>
              <a:effectLst/>
              <a:latin typeface="Meiryo UI" pitchFamily="50" charset="-128"/>
              <a:ea typeface="Meiryo UI" pitchFamily="50" charset="-128"/>
              <a:cs typeface="Times New Roman"/>
            </a:endParaRPr>
          </a:p>
          <a:p>
            <a:pPr algn="ctr">
              <a:lnSpc>
                <a:spcPct val="110000"/>
              </a:lnSpc>
              <a:spcAft>
                <a:spcPts val="0"/>
              </a:spcAft>
            </a:pPr>
            <a:r>
              <a:rPr lang="en-US" sz="900" kern="200" spc="40" dirty="0">
                <a:solidFill>
                  <a:srgbClr val="000000"/>
                </a:solidFill>
                <a:effectLst/>
                <a:latin typeface="Meiryo UI" pitchFamily="50" charset="-128"/>
                <a:ea typeface="Meiryo UI" pitchFamily="50" charset="-128"/>
                <a:cs typeface="Times New Roman"/>
              </a:rPr>
              <a:t>DOLCE&amp;GABBANA BEAUTY</a:t>
            </a:r>
            <a:r>
              <a:rPr lang="ja-JP" sz="900" kern="200" spc="40" dirty="0">
                <a:solidFill>
                  <a:srgbClr val="000000"/>
                </a:solidFill>
                <a:effectLst/>
                <a:latin typeface="Meiryo UI" pitchFamily="50" charset="-128"/>
                <a:ea typeface="Meiryo UI" pitchFamily="50" charset="-128"/>
                <a:cs typeface="Times New Roman"/>
              </a:rPr>
              <a:t>お客さま窓口</a:t>
            </a:r>
            <a:endParaRPr lang="ja-JP" sz="900" dirty="0">
              <a:effectLst/>
              <a:latin typeface="Meiryo UI" pitchFamily="50" charset="-128"/>
              <a:ea typeface="Meiryo UI" pitchFamily="50" charset="-128"/>
              <a:cs typeface="ＭＳ Ｐゴシック"/>
            </a:endParaRPr>
          </a:p>
          <a:p>
            <a:pPr algn="ctr">
              <a:lnSpc>
                <a:spcPct val="110000"/>
              </a:lnSpc>
              <a:spcAft>
                <a:spcPts val="0"/>
              </a:spcAft>
            </a:pPr>
            <a:r>
              <a:rPr lang="en-US" sz="900" kern="200" spc="40" dirty="0">
                <a:solidFill>
                  <a:srgbClr val="000000"/>
                </a:solidFill>
                <a:effectLst/>
                <a:latin typeface="Meiryo UI" pitchFamily="50" charset="-128"/>
                <a:ea typeface="Meiryo UI" pitchFamily="50" charset="-128"/>
                <a:cs typeface="Times New Roman"/>
              </a:rPr>
              <a:t>0120-500-722</a:t>
            </a:r>
            <a:r>
              <a:rPr lang="en-US" altLang="ja-JP" sz="900" kern="200" spc="40" dirty="0">
                <a:solidFill>
                  <a:srgbClr val="000000"/>
                </a:solidFill>
                <a:latin typeface="Meiryo UI" pitchFamily="50" charset="-128"/>
                <a:ea typeface="Meiryo UI" pitchFamily="50" charset="-128"/>
                <a:cs typeface="Times New Roman"/>
              </a:rPr>
              <a:t>/</a:t>
            </a:r>
            <a:r>
              <a:rPr lang="en-US" sz="900" kern="200" spc="40" dirty="0">
                <a:solidFill>
                  <a:srgbClr val="000000"/>
                </a:solidFill>
                <a:effectLst/>
                <a:latin typeface="Meiryo UI" pitchFamily="50" charset="-128"/>
                <a:ea typeface="Meiryo UI" pitchFamily="50" charset="-128"/>
                <a:cs typeface="Times New Roman"/>
              </a:rPr>
              <a:t>9:00</a:t>
            </a:r>
            <a:r>
              <a:rPr lang="ja-JP" sz="900" kern="200" spc="40" dirty="0">
                <a:solidFill>
                  <a:srgbClr val="000000"/>
                </a:solidFill>
                <a:effectLst/>
                <a:latin typeface="Meiryo UI" pitchFamily="50" charset="-128"/>
                <a:ea typeface="Meiryo UI" pitchFamily="50" charset="-128"/>
                <a:cs typeface="Times New Roman"/>
              </a:rPr>
              <a:t>～</a:t>
            </a:r>
            <a:r>
              <a:rPr lang="en-US" sz="900" kern="200" spc="40" dirty="0">
                <a:solidFill>
                  <a:srgbClr val="000000"/>
                </a:solidFill>
                <a:effectLst/>
                <a:latin typeface="Meiryo UI" pitchFamily="50" charset="-128"/>
                <a:ea typeface="Meiryo UI" pitchFamily="50" charset="-128"/>
                <a:cs typeface="Times New Roman"/>
              </a:rPr>
              <a:t>17</a:t>
            </a:r>
            <a:r>
              <a:rPr lang="ja-JP" sz="900" kern="200" spc="40" dirty="0">
                <a:solidFill>
                  <a:srgbClr val="000000"/>
                </a:solidFill>
                <a:effectLst/>
                <a:latin typeface="Meiryo UI" pitchFamily="50" charset="-128"/>
                <a:ea typeface="Meiryo UI" pitchFamily="50" charset="-128"/>
                <a:cs typeface="Times New Roman"/>
              </a:rPr>
              <a:t>：</a:t>
            </a:r>
            <a:r>
              <a:rPr lang="en-US" sz="900" kern="200" spc="40" dirty="0">
                <a:solidFill>
                  <a:srgbClr val="000000"/>
                </a:solidFill>
                <a:effectLst/>
                <a:latin typeface="Meiryo UI" pitchFamily="50" charset="-128"/>
                <a:ea typeface="Meiryo UI" pitchFamily="50" charset="-128"/>
                <a:cs typeface="Times New Roman"/>
              </a:rPr>
              <a:t>00/</a:t>
            </a:r>
            <a:r>
              <a:rPr lang="ja-JP" sz="900" kern="200" spc="40" dirty="0">
                <a:solidFill>
                  <a:srgbClr val="000000"/>
                </a:solidFill>
                <a:effectLst/>
                <a:latin typeface="Meiryo UI" pitchFamily="50" charset="-128"/>
                <a:ea typeface="Meiryo UI" pitchFamily="50" charset="-128"/>
                <a:cs typeface="Times New Roman"/>
              </a:rPr>
              <a:t>土・日・祝日除く</a:t>
            </a:r>
            <a:endParaRPr lang="ja-JP" sz="900" dirty="0">
              <a:effectLst/>
              <a:latin typeface="Meiryo UI" pitchFamily="50" charset="-128"/>
              <a:ea typeface="Meiryo UI" pitchFamily="50" charset="-128"/>
              <a:cs typeface="ＭＳ Ｐゴシック"/>
            </a:endParaRPr>
          </a:p>
        </p:txBody>
      </p:sp>
      <p:cxnSp>
        <p:nvCxnSpPr>
          <p:cNvPr id="44" name="直線コネクタ 43">
            <a:extLst>
              <a:ext uri="{FF2B5EF4-FFF2-40B4-BE49-F238E27FC236}">
                <a16:creationId xmlns:a16="http://schemas.microsoft.com/office/drawing/2014/main" id="{38BBEC6F-FFDF-46D9-BB9F-FD4B0BB8D98C}"/>
              </a:ext>
            </a:extLst>
          </p:cNvPr>
          <p:cNvCxnSpPr>
            <a:cxnSpLocks/>
          </p:cNvCxnSpPr>
          <p:nvPr/>
        </p:nvCxnSpPr>
        <p:spPr>
          <a:xfrm flipV="1">
            <a:off x="186585" y="7521979"/>
            <a:ext cx="6414938" cy="234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5" name="object 16">
            <a:extLst>
              <a:ext uri="{FF2B5EF4-FFF2-40B4-BE49-F238E27FC236}">
                <a16:creationId xmlns:a16="http://schemas.microsoft.com/office/drawing/2014/main" id="{4C400B87-3774-447E-B861-397EDA169AC9}"/>
              </a:ext>
            </a:extLst>
          </p:cNvPr>
          <p:cNvSpPr txBox="1"/>
          <p:nvPr/>
        </p:nvSpPr>
        <p:spPr>
          <a:xfrm>
            <a:off x="-430067" y="8175521"/>
            <a:ext cx="7648242" cy="441146"/>
          </a:xfrm>
          <a:prstGeom prst="rect">
            <a:avLst/>
          </a:prstGeom>
        </p:spPr>
        <p:txBody>
          <a:bodyPr vert="horz" wrap="square" lIns="0" tIns="12700" rIns="0" bIns="0" rtlCol="0">
            <a:spAutoFit/>
          </a:bodyPr>
          <a:lstStyle/>
          <a:p>
            <a:pPr algn="ctr">
              <a:spcBef>
                <a:spcPts val="100"/>
              </a:spcBef>
            </a:pPr>
            <a:r>
              <a:rPr lang="ja-JP" altLang="ja-JP" sz="900" dirty="0">
                <a:latin typeface="Meiryo UI" panose="020B0604030504040204" pitchFamily="50" charset="-128"/>
                <a:ea typeface="Meiryo UI" panose="020B0604030504040204" pitchFamily="50" charset="-128"/>
              </a:rPr>
              <a:t>資生堂の総合美容サイト「ワタシプラス」</a:t>
            </a:r>
            <a:br>
              <a:rPr lang="en-US" altLang="ja-JP" sz="900" dirty="0">
                <a:latin typeface="Meiryo UI" panose="020B0604030504040204" pitchFamily="50" charset="-128"/>
                <a:ea typeface="Meiryo UI" panose="020B0604030504040204" pitchFamily="50" charset="-128"/>
              </a:rPr>
            </a:br>
            <a:r>
              <a:rPr lang="fr-FR" altLang="ja-JP" sz="900" u="sng" dirty="0">
                <a:latin typeface="Meiryo UI" panose="020B0604030504040204" pitchFamily="50" charset="-128"/>
                <a:ea typeface="Meiryo UI" panose="020B0604030504040204" pitchFamily="50" charset="-128"/>
                <a:hlinkClick r:id="rId4"/>
              </a:rPr>
              <a:t>https://www.shiseido.co.jp/sw/c/products/SWFG070210.seam?zbr=J6&amp;sort=12&amp;p=1</a:t>
            </a:r>
            <a:endParaRPr lang="fr-FR" altLang="ja-JP" sz="900" u="sng" dirty="0">
              <a:latin typeface="Meiryo UI" panose="020B0604030504040204" pitchFamily="50" charset="-128"/>
              <a:ea typeface="Meiryo UI" panose="020B0604030504040204" pitchFamily="50" charset="-128"/>
            </a:endParaRPr>
          </a:p>
          <a:p>
            <a:pPr algn="ctr">
              <a:spcBef>
                <a:spcPts val="100"/>
              </a:spcBef>
            </a:pPr>
            <a:endParaRPr lang="fr-FR" altLang="ja-JP" sz="900" u="sng" dirty="0">
              <a:latin typeface="Meiryo UI" panose="020B0604030504040204" pitchFamily="50" charset="-128"/>
              <a:ea typeface="Meiryo UI" panose="020B0604030504040204" pitchFamily="50" charset="-128"/>
            </a:endParaRPr>
          </a:p>
        </p:txBody>
      </p:sp>
      <p:sp>
        <p:nvSpPr>
          <p:cNvPr id="46" name="テキスト ボックス 45">
            <a:extLst>
              <a:ext uri="{FF2B5EF4-FFF2-40B4-BE49-F238E27FC236}">
                <a16:creationId xmlns:a16="http://schemas.microsoft.com/office/drawing/2014/main" id="{AD515D83-2ABF-40E1-9EBB-B29759668444}"/>
              </a:ext>
            </a:extLst>
          </p:cNvPr>
          <p:cNvSpPr txBox="1"/>
          <p:nvPr/>
        </p:nvSpPr>
        <p:spPr>
          <a:xfrm>
            <a:off x="0" y="7598077"/>
            <a:ext cx="6858000" cy="646331"/>
          </a:xfrm>
          <a:prstGeom prst="rect">
            <a:avLst/>
          </a:prstGeom>
          <a:noFill/>
        </p:spPr>
        <p:txBody>
          <a:bodyPr wrap="square" rtlCol="0">
            <a:spAutoFit/>
          </a:bodyPr>
          <a:lstStyle/>
          <a:p>
            <a:pPr marL="87313" indent="-87313"/>
            <a:r>
              <a:rPr lang="ja-JP" altLang="en-US" sz="900" dirty="0">
                <a:latin typeface="Meiryo UI" panose="020B0604030504040204" pitchFamily="50" charset="-128"/>
                <a:ea typeface="Meiryo UI" panose="020B0604030504040204" pitchFamily="50" charset="-128"/>
              </a:rPr>
              <a:t>取扱い店舗</a:t>
            </a:r>
            <a:r>
              <a:rPr lang="ja-JP" altLang="ja-JP" sz="900" dirty="0">
                <a:latin typeface="Meiryo UI" panose="020B0604030504040204" pitchFamily="50" charset="-128"/>
                <a:ea typeface="Meiryo UI" panose="020B0604030504040204" pitchFamily="50" charset="-128"/>
              </a:rPr>
              <a:t>：伊勢丹 新宿店、三越 銀座店、</a:t>
            </a:r>
            <a:r>
              <a:rPr lang="ja-JP" altLang="en-US" sz="900" dirty="0">
                <a:latin typeface="Meiryo UI" panose="020B0604030504040204" pitchFamily="50" charset="-128"/>
                <a:ea typeface="Meiryo UI" panose="020B0604030504040204" pitchFamily="50" charset="-128"/>
              </a:rPr>
              <a:t>ウィズ原宿内資生堂ビューティ・スクエア、ルミネ横浜店、</a:t>
            </a:r>
            <a:r>
              <a:rPr lang="ja-JP" altLang="ja-JP" sz="900" dirty="0">
                <a:latin typeface="Meiryo UI" panose="020B0604030504040204" pitchFamily="50" charset="-128"/>
                <a:ea typeface="Meiryo UI" panose="020B0604030504040204" pitchFamily="50" charset="-128"/>
              </a:rPr>
              <a:t>ジェイアール名古屋高島屋、</a:t>
            </a:r>
            <a:r>
              <a:rPr lang="ja-JP" altLang="en-US" sz="900" dirty="0">
                <a:latin typeface="Meiryo UI" panose="020B0604030504040204" pitchFamily="50" charset="-128"/>
                <a:ea typeface="Meiryo UI" panose="020B0604030504040204" pitchFamily="50" charset="-128"/>
              </a:rPr>
              <a:t>阪急うめだ本店、</a:t>
            </a:r>
            <a:r>
              <a:rPr lang="ja-JP" altLang="ja-JP" sz="900" dirty="0">
                <a:latin typeface="Meiryo UI" panose="020B0604030504040204" pitchFamily="50" charset="-128"/>
                <a:ea typeface="Meiryo UI" panose="020B0604030504040204" pitchFamily="50" charset="-128"/>
              </a:rPr>
              <a:t>髙島屋 大阪店、大丸 札幌店</a:t>
            </a:r>
            <a:r>
              <a:rPr lang="ja-JP" altLang="en-US" sz="900" dirty="0">
                <a:latin typeface="Meiryo UI" panose="020B0604030504040204" pitchFamily="50" charset="-128"/>
                <a:ea typeface="Meiryo UI" panose="020B0604030504040204" pitchFamily="50" charset="-128"/>
              </a:rPr>
              <a:t>、福岡 岩田屋本店</a:t>
            </a:r>
            <a:endParaRPr lang="en-US" altLang="ja-JP" sz="900" dirty="0">
              <a:latin typeface="Meiryo UI" panose="020B0604030504040204" pitchFamily="50" charset="-128"/>
              <a:ea typeface="Meiryo UI" panose="020B0604030504040204" pitchFamily="50" charset="-128"/>
            </a:endParaRPr>
          </a:p>
          <a:p>
            <a:pPr marL="87313" indent="-87313"/>
            <a:r>
              <a:rPr lang="en-US" altLang="ja-JP" sz="900" spc="-30" dirty="0">
                <a:latin typeface="Meiryo UI" panose="020B0604030504040204" pitchFamily="50" charset="-128"/>
                <a:ea typeface="Meiryo UI" panose="020B0604030504040204" pitchFamily="50" charset="-128"/>
              </a:rPr>
              <a:t>EC</a:t>
            </a:r>
            <a:r>
              <a:rPr lang="ja-JP" altLang="en-US" sz="900" spc="-30" dirty="0">
                <a:latin typeface="Meiryo UI" panose="020B0604030504040204" pitchFamily="50" charset="-128"/>
                <a:ea typeface="Meiryo UI" panose="020B0604030504040204" pitchFamily="50" charset="-128"/>
              </a:rPr>
              <a:t>サイト：</a:t>
            </a:r>
            <a:r>
              <a:rPr lang="ja-JP" altLang="en-US" sz="900" spc="-30" dirty="0">
                <a:latin typeface="Meiryo UI" panose="020B0604030504040204" pitchFamily="50" charset="-128"/>
                <a:ea typeface="Meiryo UI" panose="020B0604030504040204" pitchFamily="50" charset="-128"/>
                <a:cs typeface="Arial"/>
              </a:rPr>
              <a:t>ワタシプラス、</a:t>
            </a:r>
            <a:r>
              <a:rPr lang="ja-JP" altLang="en-US" sz="900" spc="-30" dirty="0">
                <a:latin typeface="Meiryo UI" panose="020B0604030504040204" pitchFamily="50" charset="-128"/>
                <a:ea typeface="Meiryo UI" panose="020B0604030504040204" pitchFamily="50" charset="-128"/>
              </a:rPr>
              <a:t>＠</a:t>
            </a:r>
            <a:r>
              <a:rPr lang="en-US" altLang="ja-JP" sz="900" spc="-30" dirty="0" err="1">
                <a:latin typeface="Meiryo UI" panose="020B0604030504040204" pitchFamily="50" charset="-128"/>
                <a:ea typeface="Meiryo UI" panose="020B0604030504040204" pitchFamily="50" charset="-128"/>
              </a:rPr>
              <a:t>cosme</a:t>
            </a:r>
            <a:r>
              <a:rPr lang="en-US" altLang="ja-JP" sz="900" spc="-30" dirty="0">
                <a:latin typeface="Meiryo UI" panose="020B0604030504040204" pitchFamily="50" charset="-128"/>
                <a:ea typeface="Meiryo UI" panose="020B0604030504040204" pitchFamily="50" charset="-128"/>
              </a:rPr>
              <a:t> shopping</a:t>
            </a:r>
            <a:r>
              <a:rPr lang="ja-JP" altLang="en-US" sz="900" spc="-30" dirty="0" err="1">
                <a:latin typeface="Meiryo UI" panose="020B0604030504040204" pitchFamily="50" charset="-128"/>
                <a:ea typeface="Meiryo UI" panose="020B0604030504040204" pitchFamily="50" charset="-128"/>
              </a:rPr>
              <a:t>、</a:t>
            </a:r>
            <a:r>
              <a:rPr lang="ja-JP" altLang="en-US" sz="900" spc="-30" dirty="0">
                <a:latin typeface="Meiryo UI" panose="020B0604030504040204" pitchFamily="50" charset="-128"/>
                <a:ea typeface="Meiryo UI" panose="020B0604030504040204" pitchFamily="50" charset="-128"/>
              </a:rPr>
              <a:t>三越伊勢丹オンラインストア</a:t>
            </a:r>
            <a:r>
              <a:rPr lang="en-US" altLang="ja-JP" sz="900" spc="-30" dirty="0" err="1">
                <a:latin typeface="Meiryo UI" panose="020B0604030504040204" pitchFamily="50" charset="-128"/>
                <a:ea typeface="Meiryo UI" panose="020B0604030504040204" pitchFamily="50" charset="-128"/>
              </a:rPr>
              <a:t>meeco</a:t>
            </a:r>
            <a:r>
              <a:rPr lang="ja-JP" altLang="en-US" sz="900" spc="-30" dirty="0" err="1">
                <a:latin typeface="Meiryo UI" panose="020B0604030504040204" pitchFamily="50" charset="-128"/>
                <a:ea typeface="Meiryo UI" panose="020B0604030504040204" pitchFamily="50" charset="-128"/>
              </a:rPr>
              <a:t>、</a:t>
            </a:r>
            <a:r>
              <a:rPr lang="ja-JP" altLang="en-US" sz="900" spc="-30" dirty="0">
                <a:latin typeface="Meiryo UI" panose="020B0604030504040204" pitchFamily="50" charset="-128"/>
                <a:ea typeface="Meiryo UI" panose="020B0604030504040204" pitchFamily="50" charset="-128"/>
              </a:rPr>
              <a:t>高島屋オンラインストア、大丸松阪屋オンラインショッピング、</a:t>
            </a:r>
            <a:r>
              <a:rPr lang="en-US" altLang="ja-JP" sz="900" dirty="0">
                <a:latin typeface="Meiryo UI" panose="020B0604030504040204" pitchFamily="50" charset="-128"/>
                <a:ea typeface="Meiryo UI" panose="020B0604030504040204" pitchFamily="50" charset="-128"/>
              </a:rPr>
              <a:t>HANKYU BEAUTY ONLINE</a:t>
            </a:r>
            <a:r>
              <a:rPr lang="ja-JP" altLang="en-US" sz="900" dirty="0" err="1">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西武・そごう</a:t>
            </a:r>
            <a:r>
              <a:rPr lang="en-US" altLang="ja-JP" sz="900" dirty="0">
                <a:latin typeface="Meiryo UI" panose="020B0604030504040204" pitchFamily="50" charset="-128"/>
                <a:ea typeface="Meiryo UI" panose="020B0604030504040204" pitchFamily="50" charset="-128"/>
              </a:rPr>
              <a:t>e.</a:t>
            </a:r>
            <a:r>
              <a:rPr lang="ja-JP" altLang="en-US" sz="900" dirty="0">
                <a:latin typeface="Meiryo UI" panose="020B0604030504040204" pitchFamily="50" charset="-128"/>
                <a:ea typeface="Meiryo UI" panose="020B0604030504040204" pitchFamily="50" charset="-128"/>
              </a:rPr>
              <a:t>デパート</a:t>
            </a:r>
            <a:endParaRPr lang="en-US" altLang="ja-JP" sz="900" dirty="0">
              <a:latin typeface="Meiryo UI" panose="020B0604030504040204" pitchFamily="50" charset="-128"/>
              <a:ea typeface="Meiryo UI" panose="020B0604030504040204" pitchFamily="50" charset="-128"/>
            </a:endParaRPr>
          </a:p>
        </p:txBody>
      </p:sp>
      <p:sp>
        <p:nvSpPr>
          <p:cNvPr id="48" name="テキスト ボックス 47">
            <a:extLst>
              <a:ext uri="{FF2B5EF4-FFF2-40B4-BE49-F238E27FC236}">
                <a16:creationId xmlns:a16="http://schemas.microsoft.com/office/drawing/2014/main" id="{D3B7DD47-5CDA-4DBB-91DC-4BA126A05344}"/>
              </a:ext>
            </a:extLst>
          </p:cNvPr>
          <p:cNvSpPr txBox="1"/>
          <p:nvPr/>
        </p:nvSpPr>
        <p:spPr>
          <a:xfrm>
            <a:off x="153757" y="6831755"/>
            <a:ext cx="6246019" cy="661720"/>
          </a:xfrm>
          <a:prstGeom prst="rect">
            <a:avLst/>
          </a:prstGeom>
          <a:noFill/>
          <a:ln>
            <a:solidFill>
              <a:srgbClr val="808080"/>
            </a:solidFill>
            <a:prstDash val="sysDot"/>
          </a:ln>
        </p:spPr>
        <p:txBody>
          <a:bodyPr wrap="square" rtlCol="0">
            <a:spAutoFit/>
          </a:bodyPr>
          <a:lstStyle/>
          <a:p>
            <a:r>
              <a:rPr lang="ja-JP" altLang="en-US" sz="1000" b="1" dirty="0">
                <a:latin typeface="Meiryo UI" panose="020B0604030504040204" pitchFamily="50" charset="-128"/>
                <a:ea typeface="Meiryo UI" panose="020B0604030504040204" pitchFamily="50" charset="-128"/>
              </a:rPr>
              <a:t>「ドルチェ＆ガッバーナ ビューティ」のメイクアップコレクションについて：</a:t>
            </a:r>
            <a:endParaRPr lang="ja-JP" altLang="en-US" sz="1000" dirty="0">
              <a:latin typeface="Meiryo UI" panose="020B0604030504040204" pitchFamily="50" charset="-128"/>
              <a:ea typeface="Meiryo UI" panose="020B0604030504040204" pitchFamily="50" charset="-128"/>
            </a:endParaRPr>
          </a:p>
          <a:p>
            <a:r>
              <a:rPr lang="en-US" altLang="ja-JP" sz="900" dirty="0">
                <a:latin typeface="Meiryo UI" panose="020B0604030504040204" pitchFamily="50" charset="-128"/>
                <a:ea typeface="Meiryo UI" panose="020B0604030504040204" pitchFamily="50" charset="-128"/>
              </a:rPr>
              <a:t>2019</a:t>
            </a:r>
            <a:r>
              <a:rPr lang="ja-JP" altLang="en-US" sz="900" dirty="0">
                <a:latin typeface="Meiryo UI" panose="020B0604030504040204" pitchFamily="50" charset="-128"/>
                <a:ea typeface="Meiryo UI" panose="020B0604030504040204" pitchFamily="50" charset="-128"/>
              </a:rPr>
              <a:t>年の秋に、自由に魅力を開花させ、煌びやかな日常に変えるイタリア発、唯一無二のメイクブランドとして日本に本格上陸。女性であることを謳歌し、妥協しない美しさ表現する女性たちに、イタリアの太陽のようなポジティブなエネルギーをもたらします。百貨店を中心に、全国</a:t>
            </a:r>
            <a:r>
              <a:rPr lang="en-US" altLang="ja-JP" sz="900" dirty="0">
                <a:latin typeface="Meiryo UI" panose="020B0604030504040204" pitchFamily="50" charset="-128"/>
                <a:ea typeface="Meiryo UI" panose="020B0604030504040204" pitchFamily="50" charset="-128"/>
              </a:rPr>
              <a:t>9</a:t>
            </a:r>
            <a:r>
              <a:rPr lang="ja-JP" altLang="en-US" sz="900" dirty="0">
                <a:latin typeface="Meiryo UI" panose="020B0604030504040204" pitchFamily="50" charset="-128"/>
                <a:ea typeface="Meiryo UI" panose="020B0604030504040204" pitchFamily="50" charset="-128"/>
              </a:rPr>
              <a:t>店舗で展開中。</a:t>
            </a:r>
            <a:endParaRPr kumimoji="1" lang="ja-JP" altLang="en-US" sz="900" dirty="0">
              <a:latin typeface="Meiryo UI" panose="020B0604030504040204" pitchFamily="50" charset="-128"/>
              <a:ea typeface="Meiryo UI" panose="020B0604030504040204" pitchFamily="50" charset="-128"/>
            </a:endParaRPr>
          </a:p>
        </p:txBody>
      </p:sp>
      <p:sp>
        <p:nvSpPr>
          <p:cNvPr id="49" name="テキスト ボックス 48">
            <a:extLst>
              <a:ext uri="{FF2B5EF4-FFF2-40B4-BE49-F238E27FC236}">
                <a16:creationId xmlns:a16="http://schemas.microsoft.com/office/drawing/2014/main" id="{D10F44C3-4DF8-4B99-9DA2-71E9F8E97F44}"/>
              </a:ext>
            </a:extLst>
          </p:cNvPr>
          <p:cNvSpPr txBox="1"/>
          <p:nvPr/>
        </p:nvSpPr>
        <p:spPr>
          <a:xfrm>
            <a:off x="3941302" y="6636049"/>
            <a:ext cx="2937561" cy="215444"/>
          </a:xfrm>
          <a:prstGeom prst="rect">
            <a:avLst/>
          </a:prstGeom>
          <a:noFill/>
        </p:spPr>
        <p:txBody>
          <a:bodyPr wrap="square" rtlCol="0">
            <a:spAutoFit/>
          </a:bodyPr>
          <a:lstStyle/>
          <a:p>
            <a:pPr algn="r"/>
            <a:r>
              <a:rPr lang="en-US" altLang="ja-JP" sz="800" dirty="0">
                <a:solidFill>
                  <a:prstClr val="black"/>
                </a:solidFill>
                <a:latin typeface="Meiryo UI" panose="020B0604030504040204" pitchFamily="50" charset="-128"/>
                <a:ea typeface="Meiryo UI" panose="020B0604030504040204" pitchFamily="50" charset="-128"/>
              </a:rPr>
              <a:t>※</a:t>
            </a:r>
            <a:r>
              <a:rPr lang="ja-JP" altLang="ja-JP" sz="800" dirty="0">
                <a:solidFill>
                  <a:prstClr val="black"/>
                </a:solidFill>
                <a:latin typeface="Meiryo UI" panose="020B0604030504040204" pitchFamily="50" charset="-128"/>
                <a:ea typeface="Meiryo UI" panose="020B0604030504040204" pitchFamily="50" charset="-128"/>
              </a:rPr>
              <a:t>参考小売価格</a:t>
            </a:r>
            <a:r>
              <a:rPr lang="ja-JP" altLang="en-US" sz="800" dirty="0">
                <a:solidFill>
                  <a:prstClr val="black"/>
                </a:solidFill>
                <a:latin typeface="Meiryo UI" panose="020B0604030504040204" pitchFamily="50" charset="-128"/>
                <a:ea typeface="Meiryo UI" panose="020B0604030504040204" pitchFamily="50" charset="-128"/>
              </a:rPr>
              <a:t>　</a:t>
            </a:r>
            <a:r>
              <a:rPr lang="ja-JP" altLang="ja-JP" sz="800" dirty="0">
                <a:solidFill>
                  <a:prstClr val="black"/>
                </a:solidFill>
                <a:latin typeface="Meiryo UI" panose="020B0604030504040204" pitchFamily="50" charset="-128"/>
                <a:ea typeface="Meiryo UI" panose="020B0604030504040204" pitchFamily="50" charset="-128"/>
              </a:rPr>
              <a:t>店舗によって異なる場合があります</a:t>
            </a:r>
            <a:endParaRPr kumimoji="1" lang="ja-JP" altLang="en-US" sz="800" dirty="0"/>
          </a:p>
        </p:txBody>
      </p:sp>
      <p:sp>
        <p:nvSpPr>
          <p:cNvPr id="27" name="ZoneTexte 12">
            <a:extLst>
              <a:ext uri="{FF2B5EF4-FFF2-40B4-BE49-F238E27FC236}">
                <a16:creationId xmlns:a16="http://schemas.microsoft.com/office/drawing/2014/main" id="{73A89413-6B43-4AAB-9B91-4E4A0BF3A241}"/>
              </a:ext>
            </a:extLst>
          </p:cNvPr>
          <p:cNvSpPr txBox="1"/>
          <p:nvPr/>
        </p:nvSpPr>
        <p:spPr>
          <a:xfrm>
            <a:off x="2693232" y="3679278"/>
            <a:ext cx="3259360" cy="507831"/>
          </a:xfrm>
          <a:prstGeom prst="rect">
            <a:avLst/>
          </a:prstGeom>
          <a:noFill/>
        </p:spPr>
        <p:txBody>
          <a:bodyPr wrap="square" rtlCol="0">
            <a:spAutoFit/>
          </a:bodyPr>
          <a:lstStyle/>
          <a:p>
            <a:r>
              <a:rPr lang="ja-JP" altLang="en-US" sz="900" b="1" u="sng" dirty="0">
                <a:latin typeface="Meiryo UI" panose="020B0604030504040204" pitchFamily="50" charset="-128"/>
                <a:ea typeface="Meiryo UI" panose="020B0604030504040204" pitchFamily="50" charset="-128"/>
              </a:rPr>
              <a:t>ブラッシュオブローズ</a:t>
            </a:r>
          </a:p>
          <a:p>
            <a:r>
              <a:rPr lang="ja-JP" altLang="en-US" sz="900" b="1" u="sng" dirty="0">
                <a:latin typeface="Meiryo UI" panose="020B0604030504040204" pitchFamily="50" charset="-128"/>
                <a:ea typeface="Meiryo UI" panose="020B0604030504040204" pitchFamily="50" charset="-128"/>
              </a:rPr>
              <a:t>ルミナスチークカラー ラブコレクター </a:t>
            </a:r>
            <a:r>
              <a:rPr lang="en-US" altLang="ja-JP" sz="900" b="1" u="sng" dirty="0">
                <a:latin typeface="Meiryo UI" panose="020B0604030504040204" pitchFamily="50" charset="-128"/>
                <a:ea typeface="Meiryo UI" panose="020B0604030504040204" pitchFamily="50" charset="-128"/>
              </a:rPr>
              <a:t>【</a:t>
            </a:r>
            <a:r>
              <a:rPr lang="ja-JP" altLang="en-US" sz="900" b="1" u="sng" dirty="0">
                <a:latin typeface="Meiryo UI" panose="020B0604030504040204" pitchFamily="50" charset="-128"/>
                <a:ea typeface="Meiryo UI" panose="020B0604030504040204" pitchFamily="50" charset="-128"/>
              </a:rPr>
              <a:t>日本限定品</a:t>
            </a:r>
            <a:r>
              <a:rPr lang="en-US" altLang="ja-JP" sz="900" b="1" u="sng" dirty="0">
                <a:latin typeface="Meiryo UI" panose="020B0604030504040204" pitchFamily="50" charset="-128"/>
                <a:ea typeface="Meiryo UI" panose="020B0604030504040204" pitchFamily="50" charset="-128"/>
              </a:rPr>
              <a:t>】</a:t>
            </a:r>
            <a:endParaRPr lang="ja-JP" altLang="en-US" sz="900" b="1" u="sng" dirty="0">
              <a:latin typeface="Meiryo UI" panose="020B0604030504040204" pitchFamily="50" charset="-128"/>
              <a:ea typeface="Meiryo UI" panose="020B0604030504040204" pitchFamily="50" charset="-128"/>
            </a:endParaRPr>
          </a:p>
          <a:p>
            <a:r>
              <a:rPr lang="en-US" altLang="ja-JP" sz="900" dirty="0">
                <a:latin typeface="Meiryo UI" panose="020B0604030504040204" pitchFamily="50" charset="-128"/>
                <a:ea typeface="Meiryo UI" panose="020B0604030504040204" pitchFamily="50" charset="-128"/>
              </a:rPr>
              <a:t>6,300</a:t>
            </a:r>
            <a:r>
              <a:rPr lang="ja-JP" altLang="en-US" sz="900" dirty="0">
                <a:latin typeface="Meiryo UI" panose="020B0604030504040204" pitchFamily="50" charset="-128"/>
                <a:ea typeface="Meiryo UI" panose="020B0604030504040204" pitchFamily="50" charset="-128"/>
              </a:rPr>
              <a:t>円</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税込</a:t>
            </a:r>
            <a:r>
              <a:rPr lang="en-US" altLang="ja-JP" sz="900" dirty="0">
                <a:latin typeface="Meiryo UI" panose="020B0604030504040204" pitchFamily="50" charset="-128"/>
                <a:ea typeface="Meiryo UI" panose="020B0604030504040204" pitchFamily="50" charset="-128"/>
              </a:rPr>
              <a:t>6,930</a:t>
            </a:r>
            <a:r>
              <a:rPr lang="ja-JP" altLang="en-US" sz="900" dirty="0">
                <a:latin typeface="Meiryo UI" panose="020B0604030504040204" pitchFamily="50" charset="-128"/>
                <a:ea typeface="Meiryo UI" panose="020B0604030504040204" pitchFamily="50" charset="-128"/>
              </a:rPr>
              <a:t>円</a:t>
            </a:r>
            <a:r>
              <a:rPr lang="en-US" altLang="ja-JP" sz="900" dirty="0">
                <a:latin typeface="Meiryo UI" panose="020B0604030504040204" pitchFamily="50" charset="-128"/>
                <a:ea typeface="Meiryo UI" panose="020B0604030504040204" pitchFamily="50" charset="-128"/>
              </a:rPr>
              <a:t>)*</a:t>
            </a:r>
            <a:endParaRPr lang="ja-JP" altLang="en-US" sz="900" dirty="0">
              <a:latin typeface="Meiryo UI" panose="020B0604030504040204" pitchFamily="50" charset="-128"/>
              <a:ea typeface="Meiryo UI" panose="020B0604030504040204" pitchFamily="50" charset="-128"/>
            </a:endParaRPr>
          </a:p>
        </p:txBody>
      </p:sp>
      <p:sp>
        <p:nvSpPr>
          <p:cNvPr id="13" name="Rectangle 6">
            <a:extLst>
              <a:ext uri="{FF2B5EF4-FFF2-40B4-BE49-F238E27FC236}">
                <a16:creationId xmlns:a16="http://schemas.microsoft.com/office/drawing/2014/main" id="{F4AD2875-EAF3-4124-AC19-5CE1F51BE573}"/>
              </a:ext>
            </a:extLst>
          </p:cNvPr>
          <p:cNvSpPr>
            <a:spLocks noChangeArrowheads="1"/>
          </p:cNvSpPr>
          <p:nvPr/>
        </p:nvSpPr>
        <p:spPr bwMode="auto">
          <a:xfrm>
            <a:off x="2693232" y="4139952"/>
            <a:ext cx="426672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r>
              <a:rPr lang="ja-JP" altLang="en-US" sz="900" b="1" dirty="0">
                <a:latin typeface="Meiryo UI" panose="020B0604030504040204" pitchFamily="50" charset="-128"/>
                <a:ea typeface="Meiryo UI" panose="020B0604030504040204" pitchFamily="50" charset="-128"/>
              </a:rPr>
              <a:t>肌色が一瞬で冴える大人も似合う青みピンク</a:t>
            </a:r>
          </a:p>
          <a:p>
            <a:r>
              <a:rPr lang="ja-JP" altLang="en-US" sz="900" dirty="0">
                <a:latin typeface="Meiryo UI" panose="020B0604030504040204" pitchFamily="50" charset="-128"/>
                <a:ea typeface="Meiryo UI" panose="020B0604030504040204" pitchFamily="50" charset="-128"/>
              </a:rPr>
              <a:t>＂</a:t>
            </a:r>
            <a:r>
              <a:rPr lang="en-US" altLang="ja-JP" sz="900" dirty="0">
                <a:latin typeface="Meiryo UI" panose="020B0604030504040204" pitchFamily="50" charset="-128"/>
                <a:ea typeface="Meiryo UI" panose="020B0604030504040204" pitchFamily="50" charset="-128"/>
              </a:rPr>
              <a:t>Tokyo</a:t>
            </a:r>
            <a:r>
              <a:rPr lang="ja-JP" altLang="en-US" sz="900" dirty="0">
                <a:latin typeface="Meiryo UI" panose="020B0604030504040204" pitchFamily="50" charset="-128"/>
                <a:ea typeface="Meiryo UI" panose="020B0604030504040204" pitchFamily="50" charset="-128"/>
              </a:rPr>
              <a:t>＂の文字が刻まれたパッケージに絶妙なツヤと</a:t>
            </a:r>
            <a:endParaRPr lang="en-US" altLang="ja-JP" sz="900" dirty="0">
              <a:latin typeface="Meiryo UI" panose="020B0604030504040204" pitchFamily="50" charset="-128"/>
              <a:ea typeface="Meiryo UI" panose="020B0604030504040204" pitchFamily="50" charset="-128"/>
            </a:endParaRPr>
          </a:p>
          <a:p>
            <a:r>
              <a:rPr lang="ja-JP" altLang="en-US" sz="900" dirty="0">
                <a:latin typeface="Meiryo UI" panose="020B0604030504040204" pitchFamily="50" charset="-128"/>
                <a:ea typeface="Meiryo UI" panose="020B0604030504040204" pitchFamily="50" charset="-128"/>
              </a:rPr>
              <a:t>透け感を持つピンクチークが</a:t>
            </a:r>
            <a:r>
              <a:rPr lang="en-US" altLang="ja-JP" sz="900" dirty="0">
                <a:latin typeface="Meiryo UI" panose="020B0604030504040204" pitchFamily="50" charset="-128"/>
                <a:ea typeface="Meiryo UI" panose="020B0604030504040204" pitchFamily="50" charset="-128"/>
              </a:rPr>
              <a:t>IN</a:t>
            </a:r>
            <a:r>
              <a:rPr lang="ja-JP" altLang="en-US" sz="900" dirty="0" err="1">
                <a:latin typeface="Meiryo UI" panose="020B0604030504040204" pitchFamily="50" charset="-128"/>
                <a:ea typeface="Meiryo UI" panose="020B0604030504040204" pitchFamily="50" charset="-128"/>
              </a:rPr>
              <a:t>。</a:t>
            </a:r>
            <a:endParaRPr lang="en-US" altLang="ja-JP" sz="900" dirty="0">
              <a:latin typeface="Meiryo UI" panose="020B0604030504040204" pitchFamily="50" charset="-128"/>
              <a:ea typeface="Meiryo UI" panose="020B0604030504040204" pitchFamily="50" charset="-128"/>
            </a:endParaRPr>
          </a:p>
          <a:p>
            <a:endParaRPr lang="en-US" altLang="ja-JP" sz="900" dirty="0">
              <a:latin typeface="Meiryo UI" panose="020B0604030504040204" pitchFamily="50" charset="-128"/>
              <a:ea typeface="Meiryo UI" panose="020B0604030504040204" pitchFamily="50" charset="-128"/>
            </a:endParaRPr>
          </a:p>
        </p:txBody>
      </p:sp>
      <p:sp>
        <p:nvSpPr>
          <p:cNvPr id="37" name="ZoneTexte 12">
            <a:extLst>
              <a:ext uri="{FF2B5EF4-FFF2-40B4-BE49-F238E27FC236}">
                <a16:creationId xmlns:a16="http://schemas.microsoft.com/office/drawing/2014/main" id="{9405526A-667D-4D14-BAEB-CE639D18CE7A}"/>
              </a:ext>
            </a:extLst>
          </p:cNvPr>
          <p:cNvSpPr txBox="1"/>
          <p:nvPr/>
        </p:nvSpPr>
        <p:spPr>
          <a:xfrm>
            <a:off x="2693232" y="4809449"/>
            <a:ext cx="3033962" cy="507831"/>
          </a:xfrm>
          <a:prstGeom prst="rect">
            <a:avLst/>
          </a:prstGeom>
          <a:noFill/>
        </p:spPr>
        <p:txBody>
          <a:bodyPr wrap="square" rtlCol="0">
            <a:spAutoFit/>
          </a:bodyPr>
          <a:lstStyle/>
          <a:p>
            <a:r>
              <a:rPr lang="ja-JP" altLang="en-US" sz="900" b="1" u="sng" dirty="0">
                <a:latin typeface="Meiryo UI" panose="020B0604030504040204" pitchFamily="50" charset="-128"/>
                <a:ea typeface="Meiryo UI" panose="020B0604030504040204" pitchFamily="50" charset="-128"/>
              </a:rPr>
              <a:t>ザ・オンリーワン キャップトゥコンプリート</a:t>
            </a:r>
          </a:p>
          <a:p>
            <a:r>
              <a:rPr lang="ja-JP" altLang="en-US" sz="900" b="1" u="sng" dirty="0">
                <a:latin typeface="Meiryo UI" panose="020B0604030504040204" pitchFamily="50" charset="-128"/>
                <a:ea typeface="Meiryo UI" panose="020B0604030504040204" pitchFamily="50" charset="-128"/>
              </a:rPr>
              <a:t>マヨルカエディション </a:t>
            </a:r>
            <a:r>
              <a:rPr lang="en-US" altLang="ja-JP" sz="900" b="1" u="sng" dirty="0">
                <a:latin typeface="Meiryo UI" panose="020B0604030504040204" pitchFamily="50" charset="-128"/>
                <a:ea typeface="Meiryo UI" panose="020B0604030504040204" pitchFamily="50" charset="-128"/>
              </a:rPr>
              <a:t>【</a:t>
            </a:r>
            <a:r>
              <a:rPr lang="ja-JP" altLang="en-US" sz="900" b="1" u="sng" dirty="0">
                <a:latin typeface="Meiryo UI" panose="020B0604030504040204" pitchFamily="50" charset="-128"/>
                <a:ea typeface="Meiryo UI" panose="020B0604030504040204" pitchFamily="50" charset="-128"/>
              </a:rPr>
              <a:t>限定品</a:t>
            </a:r>
            <a:r>
              <a:rPr lang="en-US" altLang="ja-JP" sz="900" b="1" u="sng" dirty="0">
                <a:latin typeface="Meiryo UI" panose="020B0604030504040204" pitchFamily="50" charset="-128"/>
                <a:ea typeface="Meiryo UI" panose="020B0604030504040204" pitchFamily="50" charset="-128"/>
              </a:rPr>
              <a:t>】</a:t>
            </a:r>
          </a:p>
          <a:p>
            <a:r>
              <a:rPr lang="en-US" altLang="ja-JP" sz="900" dirty="0">
                <a:latin typeface="Meiryo UI" panose="020B0604030504040204" pitchFamily="50" charset="-128"/>
                <a:ea typeface="Meiryo UI" panose="020B0604030504040204" pitchFamily="50" charset="-128"/>
              </a:rPr>
              <a:t>1,600</a:t>
            </a:r>
            <a:r>
              <a:rPr lang="ja-JP" altLang="en-US" sz="900" dirty="0">
                <a:latin typeface="Meiryo UI" panose="020B0604030504040204" pitchFamily="50" charset="-128"/>
                <a:ea typeface="Meiryo UI" panose="020B0604030504040204" pitchFamily="50" charset="-128"/>
              </a:rPr>
              <a:t>円</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税込</a:t>
            </a:r>
            <a:r>
              <a:rPr lang="en-US" altLang="ja-JP" sz="900" dirty="0">
                <a:latin typeface="Meiryo UI" panose="020B0604030504040204" pitchFamily="50" charset="-128"/>
                <a:ea typeface="Meiryo UI" panose="020B0604030504040204" pitchFamily="50" charset="-128"/>
              </a:rPr>
              <a:t>1,760</a:t>
            </a:r>
            <a:r>
              <a:rPr lang="ja-JP" altLang="en-US" sz="900" dirty="0">
                <a:latin typeface="Meiryo UI" panose="020B0604030504040204" pitchFamily="50" charset="-128"/>
                <a:ea typeface="Meiryo UI" panose="020B0604030504040204" pitchFamily="50" charset="-128"/>
              </a:rPr>
              <a:t>円</a:t>
            </a:r>
            <a:r>
              <a:rPr lang="en-US" altLang="ja-JP" sz="900" dirty="0">
                <a:latin typeface="Meiryo UI" panose="020B0604030504040204" pitchFamily="50" charset="-128"/>
                <a:ea typeface="Meiryo UI" panose="020B0604030504040204" pitchFamily="50" charset="-128"/>
              </a:rPr>
              <a:t>)*</a:t>
            </a:r>
            <a:endParaRPr lang="ja-JP" altLang="en-US" sz="900" dirty="0">
              <a:latin typeface="Meiryo UI" panose="020B0604030504040204" pitchFamily="50" charset="-128"/>
              <a:ea typeface="Meiryo UI" panose="020B0604030504040204" pitchFamily="50" charset="-128"/>
            </a:endParaRPr>
          </a:p>
        </p:txBody>
      </p:sp>
      <p:sp>
        <p:nvSpPr>
          <p:cNvPr id="38" name="Rectangle 6">
            <a:extLst>
              <a:ext uri="{FF2B5EF4-FFF2-40B4-BE49-F238E27FC236}">
                <a16:creationId xmlns:a16="http://schemas.microsoft.com/office/drawing/2014/main" id="{D785B4F1-D44F-43D9-A705-C9F08A754E54}"/>
              </a:ext>
            </a:extLst>
          </p:cNvPr>
          <p:cNvSpPr>
            <a:spLocks noChangeArrowheads="1"/>
          </p:cNvSpPr>
          <p:nvPr/>
        </p:nvSpPr>
        <p:spPr bwMode="auto">
          <a:xfrm>
            <a:off x="2711171" y="5760185"/>
            <a:ext cx="3033961"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r>
              <a:rPr lang="ja-JP" altLang="en-US" sz="900" b="1" dirty="0">
                <a:latin typeface="Meiryo UI" panose="020B0604030504040204" pitchFamily="50" charset="-128"/>
                <a:ea typeface="Meiryo UI" panose="020B0604030504040204" pitchFamily="50" charset="-128"/>
              </a:rPr>
              <a:t>渋めの赤でこなれたムードをまとって</a:t>
            </a:r>
          </a:p>
          <a:p>
            <a:r>
              <a:rPr lang="ja-JP" altLang="en-US" sz="900" dirty="0">
                <a:latin typeface="Meiryo UI" panose="020B0604030504040204" pitchFamily="50" charset="-128"/>
                <a:ea typeface="Meiryo UI" panose="020B0604030504040204" pitchFamily="50" charset="-128"/>
              </a:rPr>
              <a:t>鮮やかさの中にモードな気配を宿すブリックレッド。</a:t>
            </a:r>
            <a:endParaRPr lang="en-US" altLang="ja-JP" sz="900" dirty="0">
              <a:latin typeface="Meiryo UI" panose="020B0604030504040204" pitchFamily="50" charset="-128"/>
              <a:ea typeface="Meiryo UI" panose="020B0604030504040204" pitchFamily="50" charset="-128"/>
            </a:endParaRPr>
          </a:p>
          <a:p>
            <a:r>
              <a:rPr lang="ja-JP" altLang="en-US" sz="900" dirty="0">
                <a:latin typeface="Meiryo UI" panose="020B0604030504040204" pitchFamily="50" charset="-128"/>
                <a:ea typeface="Meiryo UI" panose="020B0604030504040204" pitchFamily="50" charset="-128"/>
              </a:rPr>
              <a:t>キャップの華麗なデザインも秀逸。</a:t>
            </a:r>
            <a:endParaRPr lang="en-US" altLang="ja-JP" sz="900" dirty="0">
              <a:latin typeface="Meiryo UI" panose="020B0604030504040204" pitchFamily="50" charset="-128"/>
              <a:ea typeface="Meiryo UI" panose="020B0604030504040204" pitchFamily="50" charset="-128"/>
            </a:endParaRPr>
          </a:p>
        </p:txBody>
      </p:sp>
      <p:sp>
        <p:nvSpPr>
          <p:cNvPr id="28" name="テキスト ボックス 11">
            <a:extLst>
              <a:ext uri="{FF2B5EF4-FFF2-40B4-BE49-F238E27FC236}">
                <a16:creationId xmlns:a16="http://schemas.microsoft.com/office/drawing/2014/main" id="{754C9B9C-ADDC-417F-8F06-FCAE97E6703C}"/>
              </a:ext>
            </a:extLst>
          </p:cNvPr>
          <p:cNvSpPr txBox="1">
            <a:spLocks noChangeArrowheads="1"/>
          </p:cNvSpPr>
          <p:nvPr/>
        </p:nvSpPr>
        <p:spPr bwMode="auto">
          <a:xfrm>
            <a:off x="276331" y="1475656"/>
            <a:ext cx="64627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血色感メイク」が流行している背景は？</a:t>
            </a:r>
            <a:endParaRPr lang="en-US" altLang="ja-JP" sz="1200" dirty="0">
              <a:latin typeface="Meiryo UI" panose="020B0604030504040204" pitchFamily="50" charset="-128"/>
              <a:ea typeface="Meiryo UI" panose="020B0604030504040204" pitchFamily="50" charset="-128"/>
            </a:endParaRPr>
          </a:p>
          <a:p>
            <a:pPr>
              <a:defRPr/>
            </a:pPr>
            <a:r>
              <a:rPr lang="ja-JP" altLang="en-US" sz="1200" dirty="0">
                <a:latin typeface="Meiryo UI" panose="020B0604030504040204" pitchFamily="50" charset="-128"/>
                <a:ea typeface="Meiryo UI" panose="020B0604030504040204" pitchFamily="50" charset="-128"/>
              </a:rPr>
              <a:t>✓マスク生活が続く中でも、顔色をよく見せたい！</a:t>
            </a:r>
            <a:endParaRPr lang="en-US" altLang="ja-JP" sz="1200" dirty="0">
              <a:latin typeface="Meiryo UI" panose="020B0604030504040204" pitchFamily="50" charset="-128"/>
              <a:ea typeface="Meiryo UI" panose="020B0604030504040204" pitchFamily="50" charset="-128"/>
            </a:endParaRPr>
          </a:p>
          <a:p>
            <a:pPr>
              <a:defRPr/>
            </a:pPr>
            <a:r>
              <a:rPr lang="ja-JP" altLang="en-US" sz="1200" dirty="0">
                <a:latin typeface="Meiryo UI" panose="020B0604030504040204" pitchFamily="50" charset="-128"/>
                <a:ea typeface="Meiryo UI" panose="020B0604030504040204" pitchFamily="50" charset="-128"/>
              </a:rPr>
              <a:t>✓顔色を良く見せる＝血色感がポイント！</a:t>
            </a:r>
            <a:endParaRPr lang="en-US" altLang="ja-JP" sz="1200" dirty="0">
              <a:latin typeface="Meiryo UI" panose="020B0604030504040204" pitchFamily="50" charset="-128"/>
              <a:ea typeface="Meiryo UI" panose="020B0604030504040204" pitchFamily="50" charset="-128"/>
            </a:endParaRPr>
          </a:p>
          <a:p>
            <a:pPr>
              <a:defRPr/>
            </a:pPr>
            <a:r>
              <a:rPr lang="ja-JP" altLang="en-US" sz="1200" dirty="0">
                <a:latin typeface="Meiryo UI" panose="020B0604030504040204" pitchFamily="50" charset="-128"/>
                <a:ea typeface="Meiryo UI" panose="020B0604030504040204" pitchFamily="50" charset="-128"/>
              </a:rPr>
              <a:t>✓今だからこそ、明るく前向きなメイクをしてモチベーションを上げたい！</a:t>
            </a:r>
          </a:p>
        </p:txBody>
      </p:sp>
      <p:sp>
        <p:nvSpPr>
          <p:cNvPr id="19" name="テキスト ボックス 18">
            <a:extLst>
              <a:ext uri="{FF2B5EF4-FFF2-40B4-BE49-F238E27FC236}">
                <a16:creationId xmlns:a16="http://schemas.microsoft.com/office/drawing/2014/main" id="{19EF41C6-5C86-4E78-923B-59C805D11AFD}"/>
              </a:ext>
            </a:extLst>
          </p:cNvPr>
          <p:cNvSpPr txBox="1"/>
          <p:nvPr/>
        </p:nvSpPr>
        <p:spPr>
          <a:xfrm>
            <a:off x="1991509" y="6402446"/>
            <a:ext cx="3348372" cy="276999"/>
          </a:xfrm>
          <a:prstGeom prst="rect">
            <a:avLst/>
          </a:prstGeom>
          <a:noFill/>
        </p:spPr>
        <p:txBody>
          <a:bodyPr wrap="square" rtlCol="0">
            <a:spAutoFit/>
          </a:bodyPr>
          <a:lstStyle/>
          <a:p>
            <a:pPr algn="ct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血色感メイク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パケ買い　　</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ドルガバコスメ　</a:t>
            </a:r>
          </a:p>
        </p:txBody>
      </p:sp>
      <p:pic>
        <p:nvPicPr>
          <p:cNvPr id="3" name="図 2">
            <a:extLst>
              <a:ext uri="{FF2B5EF4-FFF2-40B4-BE49-F238E27FC236}">
                <a16:creationId xmlns:a16="http://schemas.microsoft.com/office/drawing/2014/main" id="{3E897FFF-4922-4521-8EC6-7494BFEA175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1809" t="14471"/>
          <a:stretch/>
        </p:blipFill>
        <p:spPr>
          <a:xfrm>
            <a:off x="526087" y="2572563"/>
            <a:ext cx="1957282" cy="2702645"/>
          </a:xfrm>
          <a:prstGeom prst="rect">
            <a:avLst/>
          </a:prstGeom>
        </p:spPr>
      </p:pic>
      <p:pic>
        <p:nvPicPr>
          <p:cNvPr id="6" name="Picture 2" descr="ブラッシュオブローズ ルミナスチークカラー ラブコレクター サブ画像1">
            <a:extLst>
              <a:ext uri="{FF2B5EF4-FFF2-40B4-BE49-F238E27FC236}">
                <a16:creationId xmlns:a16="http://schemas.microsoft.com/office/drawing/2014/main" id="{3FA48AB2-22E5-4687-B7EC-4F690FA9BE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6109" y="3763244"/>
            <a:ext cx="1250357" cy="125035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ザ・オンリーワン キャップトゥコンプリート マヨルカエディション サブ画像1">
            <a:extLst>
              <a:ext uri="{FF2B5EF4-FFF2-40B4-BE49-F238E27FC236}">
                <a16:creationId xmlns:a16="http://schemas.microsoft.com/office/drawing/2014/main" id="{065B19B8-0798-4B49-826A-9501B4FAE507}"/>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p:blipFill>
        <p:spPr bwMode="auto">
          <a:xfrm>
            <a:off x="5498389" y="5153267"/>
            <a:ext cx="576064" cy="143048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ザ・オンリーワン ルミナスカラー リップスティック / 本体 / 670 / 3.5g">
            <a:extLst>
              <a:ext uri="{FF2B5EF4-FFF2-40B4-BE49-F238E27FC236}">
                <a16:creationId xmlns:a16="http://schemas.microsoft.com/office/drawing/2014/main" id="{BEC8816C-56EE-4E1C-8355-DA15D40A8606}"/>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a:stretch/>
        </p:blipFill>
        <p:spPr bwMode="auto">
          <a:xfrm>
            <a:off x="6021288" y="5063841"/>
            <a:ext cx="476908" cy="1535348"/>
          </a:xfrm>
          <a:prstGeom prst="rect">
            <a:avLst/>
          </a:prstGeom>
          <a:noFill/>
          <a:extLst>
            <a:ext uri="{909E8E84-426E-40DD-AFC4-6F175D3DCCD1}">
              <a14:hiddenFill xmlns:a14="http://schemas.microsoft.com/office/drawing/2010/main">
                <a:solidFill>
                  <a:srgbClr val="FFFFFF"/>
                </a:solidFill>
              </a14:hiddenFill>
            </a:ext>
          </a:extLst>
        </p:spPr>
      </p:pic>
      <p:sp>
        <p:nvSpPr>
          <p:cNvPr id="36" name="ZoneTexte 12">
            <a:extLst>
              <a:ext uri="{FF2B5EF4-FFF2-40B4-BE49-F238E27FC236}">
                <a16:creationId xmlns:a16="http://schemas.microsoft.com/office/drawing/2014/main" id="{3FFA0B33-B915-42AA-93FE-8E8C8D20F3E2}"/>
              </a:ext>
            </a:extLst>
          </p:cNvPr>
          <p:cNvSpPr txBox="1"/>
          <p:nvPr/>
        </p:nvSpPr>
        <p:spPr>
          <a:xfrm>
            <a:off x="2693232" y="5288305"/>
            <a:ext cx="3033962" cy="507831"/>
          </a:xfrm>
          <a:prstGeom prst="rect">
            <a:avLst/>
          </a:prstGeom>
          <a:noFill/>
        </p:spPr>
        <p:txBody>
          <a:bodyPr wrap="square" rtlCol="0">
            <a:spAutoFit/>
          </a:bodyPr>
          <a:lstStyle/>
          <a:p>
            <a:r>
              <a:rPr lang="ja-JP" altLang="en-US" sz="900" b="1" u="sng" dirty="0">
                <a:latin typeface="Meiryo UI" panose="020B0604030504040204" pitchFamily="50" charset="-128"/>
                <a:ea typeface="Meiryo UI" panose="020B0604030504040204" pitchFamily="50" charset="-128"/>
              </a:rPr>
              <a:t>ザ・オンリーワン ルミナスカラー</a:t>
            </a:r>
          </a:p>
          <a:p>
            <a:r>
              <a:rPr lang="ja-JP" altLang="en-US" sz="900" b="1" u="sng" dirty="0">
                <a:latin typeface="Meiryo UI" panose="020B0604030504040204" pitchFamily="50" charset="-128"/>
                <a:ea typeface="Meiryo UI" panose="020B0604030504040204" pitchFamily="50" charset="-128"/>
              </a:rPr>
              <a:t>リップスティック </a:t>
            </a:r>
            <a:r>
              <a:rPr lang="en-US" altLang="ja-JP" sz="900" b="1" u="sng" dirty="0">
                <a:latin typeface="Meiryo UI" panose="020B0604030504040204" pitchFamily="50" charset="-128"/>
                <a:ea typeface="Meiryo UI" panose="020B0604030504040204" pitchFamily="50" charset="-128"/>
              </a:rPr>
              <a:t>670:</a:t>
            </a:r>
            <a:r>
              <a:rPr lang="ja-JP" altLang="en-US" sz="900" b="1" u="sng" dirty="0">
                <a:latin typeface="Meiryo UI" panose="020B0604030504040204" pitchFamily="50" charset="-128"/>
                <a:ea typeface="Meiryo UI" panose="020B0604030504040204" pitchFamily="50" charset="-128"/>
              </a:rPr>
              <a:t> </a:t>
            </a:r>
            <a:r>
              <a:rPr lang="en-US" altLang="ja-JP" sz="900" b="1" u="sng" dirty="0">
                <a:latin typeface="Meiryo UI" panose="020B0604030504040204" pitchFamily="50" charset="-128"/>
                <a:ea typeface="Meiryo UI" panose="020B0604030504040204" pitchFamily="50" charset="-128"/>
              </a:rPr>
              <a:t>Spicy</a:t>
            </a:r>
            <a:r>
              <a:rPr lang="ja-JP" altLang="en-US" sz="900" b="1" u="sng" dirty="0">
                <a:latin typeface="Meiryo UI" panose="020B0604030504040204" pitchFamily="50" charset="-128"/>
                <a:ea typeface="Meiryo UI" panose="020B0604030504040204" pitchFamily="50" charset="-128"/>
              </a:rPr>
              <a:t> </a:t>
            </a:r>
            <a:r>
              <a:rPr lang="en-US" altLang="ja-JP" sz="900" b="1" u="sng" dirty="0">
                <a:latin typeface="Meiryo UI" panose="020B0604030504040204" pitchFamily="50" charset="-128"/>
                <a:ea typeface="Meiryo UI" panose="020B0604030504040204" pitchFamily="50" charset="-128"/>
              </a:rPr>
              <a:t>Touch</a:t>
            </a:r>
          </a:p>
          <a:p>
            <a:r>
              <a:rPr lang="ja-JP" altLang="en-US" sz="900" dirty="0">
                <a:latin typeface="Meiryo UI" panose="020B0604030504040204" pitchFamily="50" charset="-128"/>
                <a:ea typeface="Meiryo UI" panose="020B0604030504040204" pitchFamily="50" charset="-128"/>
              </a:rPr>
              <a:t>全</a:t>
            </a:r>
            <a:r>
              <a:rPr lang="en-US" altLang="ja-JP" sz="900" dirty="0">
                <a:latin typeface="Meiryo UI" panose="020B0604030504040204" pitchFamily="50" charset="-128"/>
                <a:ea typeface="Meiryo UI" panose="020B0604030504040204" pitchFamily="50" charset="-128"/>
              </a:rPr>
              <a:t>32</a:t>
            </a:r>
            <a:r>
              <a:rPr lang="ja-JP" altLang="en-US" sz="900" dirty="0">
                <a:latin typeface="Meiryo UI" panose="020B0604030504040204" pitchFamily="50" charset="-128"/>
                <a:ea typeface="Meiryo UI" panose="020B0604030504040204" pitchFamily="50" charset="-128"/>
              </a:rPr>
              <a:t>色 </a:t>
            </a:r>
            <a:r>
              <a:rPr lang="en-US" altLang="ja-JP" sz="900" dirty="0">
                <a:latin typeface="Meiryo UI" panose="020B0604030504040204" pitchFamily="50" charset="-128"/>
                <a:ea typeface="Meiryo UI" panose="020B0604030504040204" pitchFamily="50" charset="-128"/>
              </a:rPr>
              <a:t>4,400</a:t>
            </a:r>
            <a:r>
              <a:rPr lang="ja-JP" altLang="en-US" sz="900" dirty="0">
                <a:latin typeface="Meiryo UI" panose="020B0604030504040204" pitchFamily="50" charset="-128"/>
                <a:ea typeface="Meiryo UI" panose="020B0604030504040204" pitchFamily="50" charset="-128"/>
              </a:rPr>
              <a:t>円</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税込</a:t>
            </a:r>
            <a:r>
              <a:rPr lang="en-US" altLang="ja-JP" sz="900" dirty="0">
                <a:latin typeface="Meiryo UI" panose="020B0604030504040204" pitchFamily="50" charset="-128"/>
                <a:ea typeface="Meiryo UI" panose="020B0604030504040204" pitchFamily="50" charset="-128"/>
              </a:rPr>
              <a:t>4,840</a:t>
            </a:r>
            <a:r>
              <a:rPr lang="ja-JP" altLang="en-US" sz="900" dirty="0">
                <a:latin typeface="Meiryo UI" panose="020B0604030504040204" pitchFamily="50" charset="-128"/>
                <a:ea typeface="Meiryo UI" panose="020B0604030504040204" pitchFamily="50" charset="-128"/>
              </a:rPr>
              <a:t>円</a:t>
            </a:r>
            <a:r>
              <a:rPr lang="en-US" altLang="ja-JP" sz="900" dirty="0">
                <a:latin typeface="Meiryo UI" panose="020B0604030504040204" pitchFamily="50" charset="-128"/>
                <a:ea typeface="Meiryo UI" panose="020B0604030504040204" pitchFamily="50" charset="-128"/>
              </a:rPr>
              <a:t>)*</a:t>
            </a:r>
            <a:endParaRPr lang="ja-JP" altLang="en-US" sz="9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547793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9210</TotalTime>
  <Words>640</Words>
  <Application>Microsoft Office PowerPoint</Application>
  <PresentationFormat>画面に合わせる (4:3)</PresentationFormat>
  <Paragraphs>38</Paragraphs>
  <Slides>1</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Meiryo UI</vt:lpstr>
      <vt:lpstr>游ゴシック</vt:lpstr>
      <vt:lpstr>Arial</vt:lpstr>
      <vt:lpstr>Calibri</vt:lpstr>
      <vt:lpstr>Office ​​テーマ</vt:lpstr>
      <vt:lpstr>PowerPoint プレゼンテーション</vt:lpstr>
    </vt:vector>
  </TitlesOfParts>
  <Company>istyle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飯尾 美佳</dc:creator>
  <cp:lastModifiedBy>赤木 康孝/ Akagi Yasutaka</cp:lastModifiedBy>
  <cp:revision>313</cp:revision>
  <cp:lastPrinted>2020-08-24T10:30:41Z</cp:lastPrinted>
  <dcterms:created xsi:type="dcterms:W3CDTF">2019-11-26T07:53:19Z</dcterms:created>
  <dcterms:modified xsi:type="dcterms:W3CDTF">2021-07-15T02:55:02Z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93a8bcc-a57e-4e20-954a-a25baebb96fa_Enabled">
    <vt:lpwstr>True</vt:lpwstr>
  </property>
  <property fmtid="{D5CDD505-2E9C-101B-9397-08002B2CF9AE}" pid="3" name="MSIP_Label_b93a8bcc-a57e-4e20-954a-a25baebb96fa_SiteId">
    <vt:lpwstr>602fb212-70b3-4ef8-938e-9ba98c5ab37a</vt:lpwstr>
  </property>
  <property fmtid="{D5CDD505-2E9C-101B-9397-08002B2CF9AE}" pid="4" name="MSIP_Label_b93a8bcc-a57e-4e20-954a-a25baebb96fa_Owner">
    <vt:lpwstr>083566@root.shiseido.co.jp</vt:lpwstr>
  </property>
  <property fmtid="{D5CDD505-2E9C-101B-9397-08002B2CF9AE}" pid="5" name="MSIP_Label_b93a8bcc-a57e-4e20-954a-a25baebb96fa_SetDate">
    <vt:lpwstr>2019-12-03T08:43:02.4293108Z</vt:lpwstr>
  </property>
  <property fmtid="{D5CDD505-2E9C-101B-9397-08002B2CF9AE}" pid="6" name="MSIP_Label_b93a8bcc-a57e-4e20-954a-a25baebb96fa_Name">
    <vt:lpwstr>Public</vt:lpwstr>
  </property>
  <property fmtid="{D5CDD505-2E9C-101B-9397-08002B2CF9AE}" pid="7" name="MSIP_Label_b93a8bcc-a57e-4e20-954a-a25baebb96fa_Application">
    <vt:lpwstr>Microsoft Azure Information Protection</vt:lpwstr>
  </property>
  <property fmtid="{D5CDD505-2E9C-101B-9397-08002B2CF9AE}" pid="8" name="MSIP_Label_b93a8bcc-a57e-4e20-954a-a25baebb96fa_ActionId">
    <vt:lpwstr>1196a6e2-fd0f-4d8d-a5f8-19a3a60fdaf7</vt:lpwstr>
  </property>
  <property fmtid="{D5CDD505-2E9C-101B-9397-08002B2CF9AE}" pid="9" name="MSIP_Label_b93a8bcc-a57e-4e20-954a-a25baebb96fa_Extended_MSFT_Method">
    <vt:lpwstr>Manual</vt:lpwstr>
  </property>
  <property fmtid="{D5CDD505-2E9C-101B-9397-08002B2CF9AE}" pid="10" name="Sensitivity">
    <vt:lpwstr>Public</vt:lpwstr>
  </property>
</Properties>
</file>