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7556500" cy="10693400"/>
  <p:notesSz cx="7556500" cy="106934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14F"/>
    <a:srgbClr val="CC9900"/>
    <a:srgbClr val="F2B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208" y="-2348"/>
      </p:cViewPr>
      <p:guideLst>
        <p:guide orient="horz" pos="2880"/>
        <p:guide pos="2160"/>
      </p:guideLst>
    </p:cSldViewPr>
  </p:slid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3CBDC9B4-1CE5-4543-BFED-9AE6A68309A3}" type="datetimeFigureOut">
              <a:rPr kumimoji="1" lang="ja-JP" altLang="en-US" smtClean="0"/>
              <a:t>2021/4/20</a:t>
            </a:fld>
            <a:endParaRPr kumimoji="1" lang="ja-JP" altLang="en-US"/>
          </a:p>
        </p:txBody>
      </p:sp>
      <p:sp>
        <p:nvSpPr>
          <p:cNvPr id="4" name="スライド イメージ プレースホルダー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0CB37BEA-A493-44BD-92BE-6F2263AD1075}" type="slidenum">
              <a:rPr kumimoji="1" lang="ja-JP" altLang="en-US" smtClean="0"/>
              <a:t>‹#›</a:t>
            </a:fld>
            <a:endParaRPr kumimoji="1" lang="ja-JP" altLang="en-US"/>
          </a:p>
        </p:txBody>
      </p:sp>
    </p:spTree>
    <p:extLst>
      <p:ext uri="{BB962C8B-B14F-4D97-AF65-F5344CB8AC3E}">
        <p14:creationId xmlns:p14="http://schemas.microsoft.com/office/powerpoint/2010/main" val="122703847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CB37BEA-A493-44BD-92BE-6F2263AD1075}" type="slidenum">
              <a:rPr kumimoji="1" lang="ja-JP" altLang="en-US" smtClean="0"/>
              <a:t>6</a:t>
            </a:fld>
            <a:endParaRPr kumimoji="1" lang="ja-JP" altLang="en-US"/>
          </a:p>
        </p:txBody>
      </p:sp>
    </p:spTree>
    <p:extLst>
      <p:ext uri="{BB962C8B-B14F-4D97-AF65-F5344CB8AC3E}">
        <p14:creationId xmlns:p14="http://schemas.microsoft.com/office/powerpoint/2010/main" val="581808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4/20/2021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4/20/2021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4/20/2021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4/20/2021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4/20/2021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7559992" cy="10691990"/>
          </a:xfrm>
          <a:prstGeom prst="rect">
            <a:avLst/>
          </a:prstGeom>
          <a:blipFill>
            <a:blip r:embed="rId7" cstate="print"/>
            <a:stretch>
              <a:fillRect/>
            </a:stretch>
          </a:blipFill>
        </p:spPr>
        <p:txBody>
          <a:bodyPr wrap="square" lIns="0" tIns="0" rIns="0" bIns="0" rtlCol="0"/>
          <a:lstStyle/>
          <a:p>
            <a:endParaRPr/>
          </a:p>
        </p:txBody>
      </p:sp>
      <p:sp>
        <p:nvSpPr>
          <p:cNvPr id="17" name="bk object 17"/>
          <p:cNvSpPr/>
          <p:nvPr/>
        </p:nvSpPr>
        <p:spPr>
          <a:xfrm>
            <a:off x="0" y="9368205"/>
            <a:ext cx="7559992" cy="1323797"/>
          </a:xfrm>
          <a:prstGeom prst="rect">
            <a:avLst/>
          </a:prstGeom>
          <a:blipFill>
            <a:blip r:embed="rId8" cstate="print"/>
            <a:stretch>
              <a:fillRect/>
            </a:stretch>
          </a:blipFill>
        </p:spPr>
        <p:txBody>
          <a:bodyPr wrap="square" lIns="0" tIns="0" rIns="0" bIns="0" rtlCol="0"/>
          <a:lstStyle/>
          <a:p>
            <a:endParaRPr/>
          </a:p>
        </p:txBody>
      </p:sp>
      <p:sp>
        <p:nvSpPr>
          <p:cNvPr id="18" name="bk object 18"/>
          <p:cNvSpPr/>
          <p:nvPr/>
        </p:nvSpPr>
        <p:spPr>
          <a:xfrm>
            <a:off x="6479997" y="12"/>
            <a:ext cx="1079995" cy="6563893"/>
          </a:xfrm>
          <a:prstGeom prst="rect">
            <a:avLst/>
          </a:prstGeom>
          <a:blipFill>
            <a:blip r:embed="rId9" cstate="print"/>
            <a:stretch>
              <a:fillRect/>
            </a:stretch>
          </a:blipFill>
        </p:spPr>
        <p:txBody>
          <a:bodyPr wrap="square" lIns="0" tIns="0" rIns="0" bIns="0" rtlCol="0"/>
          <a:lstStyle/>
          <a:p>
            <a:endParaRPr/>
          </a:p>
        </p:txBody>
      </p:sp>
      <p:sp>
        <p:nvSpPr>
          <p:cNvPr id="19" name="bk object 19"/>
          <p:cNvSpPr/>
          <p:nvPr/>
        </p:nvSpPr>
        <p:spPr>
          <a:xfrm>
            <a:off x="0" y="0"/>
            <a:ext cx="7048576" cy="1242199"/>
          </a:xfrm>
          <a:prstGeom prst="rect">
            <a:avLst/>
          </a:prstGeom>
          <a:blipFill>
            <a:blip r:embed="rId10" cstate="print"/>
            <a:stretch>
              <a:fillRect/>
            </a:stretch>
          </a:blipFill>
        </p:spPr>
        <p:txBody>
          <a:bodyPr wrap="square" lIns="0" tIns="0" rIns="0" bIns="0" rtlCol="0"/>
          <a:lstStyle/>
          <a:p>
            <a:endParaRPr/>
          </a:p>
        </p:txBody>
      </p:sp>
      <p:sp>
        <p:nvSpPr>
          <p:cNvPr id="20" name="bk object 20"/>
          <p:cNvSpPr/>
          <p:nvPr/>
        </p:nvSpPr>
        <p:spPr>
          <a:xfrm>
            <a:off x="540004" y="539978"/>
            <a:ext cx="6480175" cy="9612630"/>
          </a:xfrm>
          <a:custGeom>
            <a:avLst/>
            <a:gdLst/>
            <a:ahLst/>
            <a:cxnLst/>
            <a:rect l="l" t="t" r="r" b="b"/>
            <a:pathLst>
              <a:path w="6480175" h="9612630">
                <a:moveTo>
                  <a:pt x="0" y="9612007"/>
                </a:moveTo>
                <a:lnTo>
                  <a:pt x="6479997" y="9612007"/>
                </a:lnTo>
                <a:lnTo>
                  <a:pt x="6479997" y="0"/>
                </a:lnTo>
                <a:lnTo>
                  <a:pt x="0" y="0"/>
                </a:lnTo>
                <a:lnTo>
                  <a:pt x="0" y="9612007"/>
                </a:lnTo>
                <a:close/>
              </a:path>
            </a:pathLst>
          </a:custGeom>
          <a:solidFill>
            <a:srgbClr val="FFFFFF"/>
          </a:solidFill>
        </p:spPr>
        <p:txBody>
          <a:bodyPr wrap="square" lIns="0" tIns="0" rIns="0" bIns="0" rtlCol="0"/>
          <a:lstStyle/>
          <a:p>
            <a:endParaRPr/>
          </a:p>
        </p:txBody>
      </p:sp>
      <p:sp>
        <p:nvSpPr>
          <p:cNvPr id="21" name="bk object 21"/>
          <p:cNvSpPr/>
          <p:nvPr/>
        </p:nvSpPr>
        <p:spPr>
          <a:xfrm>
            <a:off x="540004" y="539978"/>
            <a:ext cx="6480175" cy="9612630"/>
          </a:xfrm>
          <a:custGeom>
            <a:avLst/>
            <a:gdLst/>
            <a:ahLst/>
            <a:cxnLst/>
            <a:rect l="l" t="t" r="r" b="b"/>
            <a:pathLst>
              <a:path w="6480175" h="9612630">
                <a:moveTo>
                  <a:pt x="0" y="9612007"/>
                </a:moveTo>
                <a:lnTo>
                  <a:pt x="6479997" y="9612007"/>
                </a:lnTo>
                <a:lnTo>
                  <a:pt x="6479997" y="0"/>
                </a:lnTo>
                <a:lnTo>
                  <a:pt x="0" y="0"/>
                </a:lnTo>
                <a:lnTo>
                  <a:pt x="0" y="9612007"/>
                </a:lnTo>
                <a:close/>
              </a:path>
            </a:pathLst>
          </a:custGeom>
          <a:ln w="57150">
            <a:solidFill>
              <a:srgbClr val="FFFFFF"/>
            </a:solidFill>
          </a:ln>
        </p:spPr>
        <p:txBody>
          <a:bodyPr wrap="square" lIns="0" tIns="0" rIns="0" bIns="0" rtlCol="0"/>
          <a:lstStyle/>
          <a:p>
            <a:endParaRPr/>
          </a:p>
        </p:txBody>
      </p:sp>
      <p:sp>
        <p:nvSpPr>
          <p:cNvPr id="2" name="Holder 2"/>
          <p:cNvSpPr>
            <a:spLocks noGrp="1"/>
          </p:cNvSpPr>
          <p:nvPr>
            <p:ph type="title"/>
          </p:nvPr>
        </p:nvSpPr>
        <p:spPr>
          <a:xfrm>
            <a:off x="378142" y="427736"/>
            <a:ext cx="6806565" cy="171094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4/20/2021</a:t>
            </a:fld>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
        <p:nvSpPr>
          <p:cNvPr id="7" name="MSIPCMContentMarking" descr="{&quot;HashCode&quot;:811469391,&quot;Placement&quot;:&quot;Footer&quot;,&quot;Top&quot;:821.343,&quot;Left&quot;:0.0,&quot;SlideWidth&quot;:595,&quot;SlideHeight&quot;:842}">
            <a:extLst>
              <a:ext uri="{FF2B5EF4-FFF2-40B4-BE49-F238E27FC236}">
                <a16:creationId xmlns:a16="http://schemas.microsoft.com/office/drawing/2014/main" id="{246ECD15-E177-4B4F-97F6-FF73110BBA64}"/>
              </a:ext>
            </a:extLst>
          </p:cNvPr>
          <p:cNvSpPr txBox="1"/>
          <p:nvPr userDrawn="1"/>
        </p:nvSpPr>
        <p:spPr>
          <a:xfrm>
            <a:off x="0" y="10431056"/>
            <a:ext cx="678298" cy="262344"/>
          </a:xfrm>
          <a:prstGeom prst="rect">
            <a:avLst/>
          </a:prstGeom>
          <a:noFill/>
        </p:spPr>
        <p:txBody>
          <a:bodyPr vert="horz" wrap="square" lIns="0" tIns="0" rIns="0" bIns="0" rtlCol="0" anchor="ctr" anchorCtr="1">
            <a:spAutoFit/>
          </a:bodyPr>
          <a:lstStyle/>
          <a:p>
            <a:pPr algn="l">
              <a:spcBef>
                <a:spcPts val="0"/>
              </a:spcBef>
              <a:spcAft>
                <a:spcPts val="0"/>
              </a:spcAft>
            </a:pPr>
            <a:r>
              <a:rPr kumimoji="1" lang="en-US" altLang="ja-JP" sz="1000">
                <a:solidFill>
                  <a:srgbClr val="317100"/>
                </a:solidFill>
                <a:latin typeface="Calibri" panose="020F0502020204030204" pitchFamily="34" charset="0"/>
              </a:rPr>
              <a:t>Internal</a:t>
            </a:r>
            <a:endParaRPr kumimoji="1" lang="ja-JP" altLang="en-US" sz="1000">
              <a:solidFill>
                <a:srgbClr val="317100"/>
              </a:solidFill>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Layout" Target="../slideLayouts/slideLayout5.xml"/><Relationship Id="rId6" Type="http://schemas.openxmlformats.org/officeDocument/2006/relationships/image" Target="../media/image6.jp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 Id="rId5" Type="http://schemas.openxmlformats.org/officeDocument/2006/relationships/image" Target="../media/image23.jpg"/><Relationship Id="rId4" Type="http://schemas.openxmlformats.org/officeDocument/2006/relationships/image" Target="../media/image22.jpg"/></Relationships>
</file>

<file path=ppt/slides/_rels/slide6.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image" Target="../media/image9.png"/><Relationship Id="rId7" Type="http://schemas.openxmlformats.org/officeDocument/2006/relationships/image" Target="../media/image26.jp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7559992" cy="1069199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0" y="9368205"/>
            <a:ext cx="7559992" cy="1323797"/>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6479997" y="12"/>
            <a:ext cx="1079995" cy="6563893"/>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0" y="0"/>
            <a:ext cx="7048576" cy="1242199"/>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540004" y="539991"/>
            <a:ext cx="6479997" cy="9611995"/>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540004" y="539978"/>
            <a:ext cx="6480175" cy="9612630"/>
          </a:xfrm>
          <a:custGeom>
            <a:avLst/>
            <a:gdLst/>
            <a:ahLst/>
            <a:cxnLst/>
            <a:rect l="l" t="t" r="r" b="b"/>
            <a:pathLst>
              <a:path w="6480175" h="9612630">
                <a:moveTo>
                  <a:pt x="0" y="9612007"/>
                </a:moveTo>
                <a:lnTo>
                  <a:pt x="6479997" y="9612007"/>
                </a:lnTo>
                <a:lnTo>
                  <a:pt x="6479997" y="0"/>
                </a:lnTo>
                <a:lnTo>
                  <a:pt x="0" y="0"/>
                </a:lnTo>
                <a:lnTo>
                  <a:pt x="0" y="9612007"/>
                </a:lnTo>
                <a:close/>
              </a:path>
            </a:pathLst>
          </a:custGeom>
          <a:ln w="57150">
            <a:solidFill>
              <a:srgbClr val="FFFFFF"/>
            </a:solidFill>
          </a:ln>
        </p:spPr>
        <p:txBody>
          <a:bodyPr wrap="square" lIns="0" tIns="0" rIns="0" bIns="0" rtlCol="0"/>
          <a:lstStyle/>
          <a:p>
            <a:endParaRPr/>
          </a:p>
        </p:txBody>
      </p:sp>
      <p:sp>
        <p:nvSpPr>
          <p:cNvPr id="10" name="object 10"/>
          <p:cNvSpPr/>
          <p:nvPr/>
        </p:nvSpPr>
        <p:spPr>
          <a:xfrm>
            <a:off x="540004" y="539978"/>
            <a:ext cx="6480175" cy="9612630"/>
          </a:xfrm>
          <a:custGeom>
            <a:avLst/>
            <a:gdLst/>
            <a:ahLst/>
            <a:cxnLst/>
            <a:rect l="l" t="t" r="r" b="b"/>
            <a:pathLst>
              <a:path w="6480175" h="9612630">
                <a:moveTo>
                  <a:pt x="0" y="9612007"/>
                </a:moveTo>
                <a:lnTo>
                  <a:pt x="6479997" y="9612007"/>
                </a:lnTo>
                <a:lnTo>
                  <a:pt x="6479997" y="0"/>
                </a:lnTo>
                <a:lnTo>
                  <a:pt x="0" y="0"/>
                </a:lnTo>
                <a:lnTo>
                  <a:pt x="0" y="9612007"/>
                </a:lnTo>
                <a:close/>
              </a:path>
            </a:pathLst>
          </a:custGeom>
          <a:ln w="57150">
            <a:solidFill>
              <a:srgbClr val="FFFFFF"/>
            </a:solidFill>
          </a:ln>
        </p:spPr>
        <p:txBody>
          <a:bodyPr wrap="square" lIns="0" tIns="0" rIns="0" bIns="0" rtlCol="0"/>
          <a:lstStyle/>
          <a:p>
            <a:endParaRPr/>
          </a:p>
        </p:txBody>
      </p:sp>
      <p:sp>
        <p:nvSpPr>
          <p:cNvPr id="12" name="object 12"/>
          <p:cNvSpPr txBox="1"/>
          <p:nvPr/>
        </p:nvSpPr>
        <p:spPr>
          <a:xfrm>
            <a:off x="1341009" y="8192594"/>
            <a:ext cx="4933315" cy="204351"/>
          </a:xfrm>
          <a:prstGeom prst="rect">
            <a:avLst/>
          </a:prstGeom>
          <a:noFill/>
        </p:spPr>
        <p:txBody>
          <a:bodyPr vert="horz" wrap="square" lIns="0" tIns="0" rIns="0" bIns="0" rtlCol="0">
            <a:spAutoFit/>
          </a:bodyPr>
          <a:lstStyle/>
          <a:p>
            <a:pPr marR="28575" algn="ctr">
              <a:lnSpc>
                <a:spcPts val="1664"/>
              </a:lnSpc>
            </a:pPr>
            <a:r>
              <a:rPr sz="1400" b="1" i="1" spc="-229" dirty="0">
                <a:solidFill>
                  <a:srgbClr val="FFD14F"/>
                </a:solidFill>
                <a:latin typeface="Times New Roman" panose="02020603050405020304" pitchFamily="18" charset="0"/>
                <a:cs typeface="Times New Roman" panose="02020603050405020304" pitchFamily="18" charset="0"/>
              </a:rPr>
              <a:t>THE </a:t>
            </a:r>
            <a:r>
              <a:rPr lang="en-US" altLang="ja-JP" sz="1400" b="1" i="1" spc="-229" dirty="0">
                <a:solidFill>
                  <a:srgbClr val="FFD14F"/>
                </a:solidFill>
                <a:latin typeface="Times New Roman" panose="02020603050405020304" pitchFamily="18" charset="0"/>
                <a:cs typeface="Times New Roman" panose="02020603050405020304" pitchFamily="18" charset="0"/>
              </a:rPr>
              <a:t>    </a:t>
            </a:r>
            <a:r>
              <a:rPr sz="1400" b="1" i="1" spc="-114" dirty="0">
                <a:solidFill>
                  <a:srgbClr val="FFD14F"/>
                </a:solidFill>
                <a:latin typeface="Times New Roman" panose="02020603050405020304" pitchFamily="18" charset="0"/>
                <a:cs typeface="Times New Roman" panose="02020603050405020304" pitchFamily="18" charset="0"/>
              </a:rPr>
              <a:t>NEW </a:t>
            </a:r>
            <a:r>
              <a:rPr lang="en-US" altLang="ja-JP" sz="1400" b="1" i="1" spc="-114" dirty="0">
                <a:solidFill>
                  <a:srgbClr val="FFD14F"/>
                </a:solidFill>
                <a:latin typeface="Times New Roman" panose="02020603050405020304" pitchFamily="18" charset="0"/>
                <a:cs typeface="Times New Roman" panose="02020603050405020304" pitchFamily="18" charset="0"/>
              </a:rPr>
              <a:t>  </a:t>
            </a:r>
            <a:r>
              <a:rPr sz="1400" b="1" i="1" spc="-140" dirty="0">
                <a:solidFill>
                  <a:srgbClr val="FFD14F"/>
                </a:solidFill>
                <a:latin typeface="Times New Roman" panose="02020603050405020304" pitchFamily="18" charset="0"/>
                <a:cs typeface="Times New Roman" panose="02020603050405020304" pitchFamily="18" charset="0"/>
              </a:rPr>
              <a:t>LIMITED </a:t>
            </a:r>
            <a:r>
              <a:rPr lang="en-US" altLang="ja-JP" sz="1400" b="1" i="1" spc="-140" dirty="0">
                <a:solidFill>
                  <a:srgbClr val="FFD14F"/>
                </a:solidFill>
                <a:latin typeface="Times New Roman" panose="02020603050405020304" pitchFamily="18" charset="0"/>
                <a:cs typeface="Times New Roman" panose="02020603050405020304" pitchFamily="18" charset="0"/>
              </a:rPr>
              <a:t> </a:t>
            </a:r>
            <a:r>
              <a:rPr sz="1400" b="1" i="1" spc="-110" dirty="0">
                <a:solidFill>
                  <a:srgbClr val="FFD14F"/>
                </a:solidFill>
                <a:latin typeface="Times New Roman" panose="02020603050405020304" pitchFamily="18" charset="0"/>
                <a:cs typeface="Times New Roman" panose="02020603050405020304" pitchFamily="18" charset="0"/>
              </a:rPr>
              <a:t>EDITION</a:t>
            </a:r>
            <a:r>
              <a:rPr lang="en-US" altLang="ja-JP" sz="1400" b="1" i="1" spc="-110" dirty="0">
                <a:solidFill>
                  <a:srgbClr val="FFD14F"/>
                </a:solidFill>
                <a:latin typeface="Times New Roman" panose="02020603050405020304" pitchFamily="18" charset="0"/>
                <a:cs typeface="Times New Roman" panose="02020603050405020304" pitchFamily="18" charset="0"/>
              </a:rPr>
              <a:t> </a:t>
            </a:r>
            <a:r>
              <a:rPr sz="1400" b="1" i="1" spc="-190" dirty="0">
                <a:solidFill>
                  <a:srgbClr val="FFD14F"/>
                </a:solidFill>
                <a:latin typeface="Times New Roman" panose="02020603050405020304" pitchFamily="18" charset="0"/>
                <a:cs typeface="Times New Roman" panose="02020603050405020304" pitchFamily="18" charset="0"/>
              </a:rPr>
              <a:t> </a:t>
            </a:r>
            <a:r>
              <a:rPr lang="en-US" altLang="ja-JP" sz="1400" b="1" i="1" spc="-190" dirty="0">
                <a:solidFill>
                  <a:srgbClr val="FFD14F"/>
                </a:solidFill>
                <a:latin typeface="Times New Roman" panose="02020603050405020304" pitchFamily="18" charset="0"/>
                <a:cs typeface="Times New Roman" panose="02020603050405020304" pitchFamily="18" charset="0"/>
              </a:rPr>
              <a:t> </a:t>
            </a:r>
            <a:r>
              <a:rPr sz="1400" b="1" i="1" spc="-135" dirty="0">
                <a:solidFill>
                  <a:srgbClr val="FFD14F"/>
                </a:solidFill>
                <a:latin typeface="Times New Roman" panose="02020603050405020304" pitchFamily="18" charset="0"/>
                <a:cs typeface="Times New Roman" panose="02020603050405020304" pitchFamily="18" charset="0"/>
              </a:rPr>
              <a:t>FRAGRANCES</a:t>
            </a:r>
            <a:endParaRPr sz="1400" b="1" i="1" dirty="0">
              <a:solidFill>
                <a:srgbClr val="FFD14F"/>
              </a:solidFill>
              <a:latin typeface="Times New Roman" panose="02020603050405020304" pitchFamily="18" charset="0"/>
              <a:cs typeface="Times New Roman" panose="02020603050405020304" pitchFamily="18" charset="0"/>
            </a:endParaRPr>
          </a:p>
        </p:txBody>
      </p:sp>
      <p:sp>
        <p:nvSpPr>
          <p:cNvPr id="13" name="object 13"/>
          <p:cNvSpPr txBox="1"/>
          <p:nvPr/>
        </p:nvSpPr>
        <p:spPr>
          <a:xfrm>
            <a:off x="1338491" y="8623300"/>
            <a:ext cx="4933315" cy="923330"/>
          </a:xfrm>
          <a:prstGeom prst="rect">
            <a:avLst/>
          </a:prstGeom>
          <a:noFill/>
        </p:spPr>
        <p:txBody>
          <a:bodyPr vert="horz" wrap="square" lIns="0" tIns="0" rIns="0" bIns="0" rtlCol="0">
            <a:spAutoFit/>
          </a:bodyPr>
          <a:lstStyle/>
          <a:p>
            <a:pPr>
              <a:lnSpc>
                <a:spcPct val="100000"/>
              </a:lnSpc>
            </a:pPr>
            <a:r>
              <a:rPr lang="ja-JP" altLang="ja-JP" sz="1200" b="1" dirty="0">
                <a:solidFill>
                  <a:srgbClr val="FFD14F"/>
                </a:solidFill>
                <a:latin typeface="Meiryo UI" panose="020B0604030504040204" pitchFamily="50" charset="-128"/>
                <a:ea typeface="Meiryo UI" panose="020B0604030504040204" pitchFamily="50" charset="-128"/>
              </a:rPr>
              <a:t>ドルチェ</a:t>
            </a:r>
            <a:r>
              <a:rPr lang="en-US" altLang="ja-JP" sz="1200" b="1" dirty="0">
                <a:solidFill>
                  <a:srgbClr val="FFD14F"/>
                </a:solidFill>
                <a:latin typeface="Meiryo UI" panose="020B0604030504040204" pitchFamily="50" charset="-128"/>
                <a:ea typeface="Meiryo UI" panose="020B0604030504040204" pitchFamily="50" charset="-128"/>
              </a:rPr>
              <a:t>&amp;</a:t>
            </a:r>
            <a:r>
              <a:rPr lang="ja-JP" altLang="ja-JP" sz="1200" b="1" dirty="0">
                <a:solidFill>
                  <a:srgbClr val="FFD14F"/>
                </a:solidFill>
                <a:latin typeface="Meiryo UI" panose="020B0604030504040204" pitchFamily="50" charset="-128"/>
                <a:ea typeface="Meiryo UI" panose="020B0604030504040204" pitchFamily="50" charset="-128"/>
              </a:rPr>
              <a:t>ガッバーナ ビューティは、柑橘系の温かみやきらきらと輝く地中海の水を彷彿させる、魅力的な男性用、女性用</a:t>
            </a:r>
            <a:r>
              <a:rPr lang="en-US" altLang="ja-JP" sz="1200" b="1" dirty="0">
                <a:solidFill>
                  <a:srgbClr val="FFD14F"/>
                </a:solidFill>
                <a:latin typeface="Meiryo UI" panose="020B0604030504040204" pitchFamily="50" charset="-128"/>
                <a:ea typeface="Meiryo UI" panose="020B0604030504040204" pitchFamily="50" charset="-128"/>
              </a:rPr>
              <a:t>2</a:t>
            </a:r>
            <a:r>
              <a:rPr lang="ja-JP" altLang="ja-JP" sz="1200" b="1" dirty="0">
                <a:solidFill>
                  <a:srgbClr val="FFD14F"/>
                </a:solidFill>
                <a:latin typeface="Meiryo UI" panose="020B0604030504040204" pitchFamily="50" charset="-128"/>
                <a:ea typeface="Meiryo UI" panose="020B0604030504040204" pitchFamily="50" charset="-128"/>
              </a:rPr>
              <a:t>つの新作フレグランスで永遠の愛の</a:t>
            </a:r>
            <a:endParaRPr lang="en-US" altLang="ja-JP" sz="1200" b="1" dirty="0">
              <a:solidFill>
                <a:srgbClr val="FFD14F"/>
              </a:solidFill>
              <a:latin typeface="Meiryo UI" panose="020B0604030504040204" pitchFamily="50" charset="-128"/>
              <a:ea typeface="Meiryo UI" panose="020B0604030504040204" pitchFamily="50" charset="-128"/>
            </a:endParaRPr>
          </a:p>
          <a:p>
            <a:pPr>
              <a:lnSpc>
                <a:spcPct val="100000"/>
              </a:lnSpc>
            </a:pPr>
            <a:r>
              <a:rPr lang="ja-JP" altLang="ja-JP" sz="1200" b="1" dirty="0">
                <a:solidFill>
                  <a:srgbClr val="FFD14F"/>
                </a:solidFill>
                <a:latin typeface="Meiryo UI" panose="020B0604030504040204" pitchFamily="50" charset="-128"/>
                <a:ea typeface="Meiryo UI" panose="020B0604030504040204" pitchFamily="50" charset="-128"/>
              </a:rPr>
              <a:t>精神を表現します。</a:t>
            </a:r>
            <a:endParaRPr lang="en-US" altLang="ja-JP" sz="1200" b="1" dirty="0">
              <a:solidFill>
                <a:srgbClr val="FFD14F"/>
              </a:solidFill>
              <a:latin typeface="Meiryo UI" panose="020B0604030504040204" pitchFamily="50" charset="-128"/>
              <a:ea typeface="Meiryo UI" panose="020B0604030504040204" pitchFamily="50" charset="-128"/>
            </a:endParaRPr>
          </a:p>
          <a:p>
            <a:pPr>
              <a:lnSpc>
                <a:spcPct val="100000"/>
              </a:lnSpc>
            </a:pPr>
            <a:r>
              <a:rPr lang="ja-JP" altLang="ja-JP" sz="1200" b="1" dirty="0">
                <a:solidFill>
                  <a:srgbClr val="FFD14F"/>
                </a:solidFill>
                <a:latin typeface="Meiryo UI" panose="020B0604030504040204" pitchFamily="50" charset="-128"/>
                <a:ea typeface="Meiryo UI" panose="020B0604030504040204" pitchFamily="50" charset="-128"/>
              </a:rPr>
              <a:t>ブランドを象徴する「ライトブルー」物語の新章にて、「ライトブルー フォーエバー」をご紹介します。</a:t>
            </a:r>
            <a:endParaRPr sz="1200" b="1" dirty="0">
              <a:solidFill>
                <a:srgbClr val="FFD14F"/>
              </a:solidFill>
              <a:latin typeface="Meiryo UI" panose="020B0604030504040204" pitchFamily="50" charset="-128"/>
              <a:ea typeface="Meiryo UI" panose="020B0604030504040204" pitchFamily="50" charset="-128"/>
              <a:cs typeface="Times New Roman"/>
            </a:endParaRPr>
          </a:p>
        </p:txBody>
      </p:sp>
      <p:sp>
        <p:nvSpPr>
          <p:cNvPr id="14" name="object 14"/>
          <p:cNvSpPr/>
          <p:nvPr/>
        </p:nvSpPr>
        <p:spPr>
          <a:xfrm>
            <a:off x="1209548" y="8490704"/>
            <a:ext cx="5140960" cy="0"/>
          </a:xfrm>
          <a:custGeom>
            <a:avLst/>
            <a:gdLst/>
            <a:ahLst/>
            <a:cxnLst/>
            <a:rect l="l" t="t" r="r" b="b"/>
            <a:pathLst>
              <a:path w="5140960">
                <a:moveTo>
                  <a:pt x="0" y="0"/>
                </a:moveTo>
                <a:lnTo>
                  <a:pt x="5140902" y="0"/>
                </a:lnTo>
              </a:path>
            </a:pathLst>
          </a:custGeom>
          <a:ln w="19050">
            <a:solidFill>
              <a:srgbClr val="FFD14F"/>
            </a:solidFill>
          </a:ln>
        </p:spPr>
        <p:txBody>
          <a:bodyPr wrap="square" lIns="0" tIns="0" rIns="0" bIns="0" rtlCol="0"/>
          <a:lstStyle/>
          <a:p>
            <a:endParaRPr>
              <a:solidFill>
                <a:srgbClr val="F2B300"/>
              </a:solidFill>
            </a:endParaRPr>
          </a:p>
        </p:txBody>
      </p:sp>
      <p:sp>
        <p:nvSpPr>
          <p:cNvPr id="17" name="object 17"/>
          <p:cNvSpPr/>
          <p:nvPr/>
        </p:nvSpPr>
        <p:spPr>
          <a:xfrm>
            <a:off x="1303185" y="4416006"/>
            <a:ext cx="4953647" cy="1063128"/>
          </a:xfrm>
          <a:prstGeom prst="rect">
            <a:avLst/>
          </a:prstGeom>
          <a:blipFill>
            <a:blip r:embed="rId7" cstate="print"/>
            <a:stretch>
              <a:fillRect/>
            </a:stretch>
          </a:blipFill>
        </p:spPr>
        <p:txBody>
          <a:bodyPr wrap="square" lIns="0" tIns="0" rIns="0" bIns="0" rtlCol="0"/>
          <a:lstStyle/>
          <a:p>
            <a:endParaRPr/>
          </a:p>
        </p:txBody>
      </p:sp>
      <p:sp>
        <p:nvSpPr>
          <p:cNvPr id="18" name="object 18"/>
          <p:cNvSpPr/>
          <p:nvPr/>
        </p:nvSpPr>
        <p:spPr>
          <a:xfrm>
            <a:off x="2722803" y="5353896"/>
            <a:ext cx="2029726" cy="1563145"/>
          </a:xfrm>
          <a:prstGeom prst="rect">
            <a:avLst/>
          </a:prstGeom>
          <a:blipFill>
            <a:blip r:embed="rId8" cstate="print"/>
            <a:stretch>
              <a:fillRect/>
            </a:stretch>
          </a:blipFill>
        </p:spPr>
        <p:txBody>
          <a:bodyPr wrap="square" lIns="0" tIns="0" rIns="0" bIns="0" rtlCol="0"/>
          <a:lstStyle/>
          <a:p>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159990" y="885609"/>
            <a:ext cx="3239998" cy="69534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3088525" y="1498809"/>
            <a:ext cx="1327569" cy="1022623"/>
          </a:xfrm>
          <a:prstGeom prst="rect">
            <a:avLst/>
          </a:prstGeom>
          <a:blipFill>
            <a:blip r:embed="rId3" cstate="print"/>
            <a:stretch>
              <a:fillRect/>
            </a:stretch>
          </a:blipFill>
        </p:spPr>
        <p:txBody>
          <a:bodyPr wrap="square" lIns="0" tIns="0" rIns="0" bIns="0" rtlCol="0"/>
          <a:lstStyle/>
          <a:p>
            <a:endParaRPr/>
          </a:p>
        </p:txBody>
      </p:sp>
      <p:sp>
        <p:nvSpPr>
          <p:cNvPr id="4" name="object 4"/>
          <p:cNvSpPr txBox="1"/>
          <p:nvPr/>
        </p:nvSpPr>
        <p:spPr>
          <a:xfrm>
            <a:off x="1184300" y="2828721"/>
            <a:ext cx="5203825" cy="3511218"/>
          </a:xfrm>
          <a:prstGeom prst="rect">
            <a:avLst/>
          </a:prstGeom>
        </p:spPr>
        <p:txBody>
          <a:bodyPr vert="horz" wrap="square" lIns="0" tIns="12700" rIns="0" bIns="0" rtlCol="0">
            <a:spAutoFit/>
          </a:bodyPr>
          <a:lstStyle/>
          <a:p>
            <a:pPr marL="1270" algn="ctr">
              <a:lnSpc>
                <a:spcPct val="100000"/>
              </a:lnSpc>
              <a:spcBef>
                <a:spcPts val="100"/>
              </a:spcBef>
            </a:pPr>
            <a:r>
              <a:rPr sz="1600" b="1" i="1" spc="-229" dirty="0">
                <a:solidFill>
                  <a:srgbClr val="6BC4E8"/>
                </a:solidFill>
                <a:latin typeface="Times New Roman" panose="02020603050405020304" pitchFamily="18" charset="0"/>
                <a:cs typeface="Times New Roman" panose="02020603050405020304" pitchFamily="18" charset="0"/>
              </a:rPr>
              <a:t>THE </a:t>
            </a:r>
            <a:r>
              <a:rPr lang="en-US" altLang="ja-JP" sz="1600" b="1" i="1" spc="-229" dirty="0">
                <a:solidFill>
                  <a:srgbClr val="6BC4E8"/>
                </a:solidFill>
                <a:latin typeface="Times New Roman" panose="02020603050405020304" pitchFamily="18" charset="0"/>
                <a:cs typeface="Times New Roman" panose="02020603050405020304" pitchFamily="18" charset="0"/>
              </a:rPr>
              <a:t>   </a:t>
            </a:r>
            <a:r>
              <a:rPr sz="1600" b="1" i="1" spc="-140" dirty="0">
                <a:solidFill>
                  <a:srgbClr val="6BC4E8"/>
                </a:solidFill>
                <a:latin typeface="Times New Roman" panose="02020603050405020304" pitchFamily="18" charset="0"/>
                <a:cs typeface="Times New Roman" panose="02020603050405020304" pitchFamily="18" charset="0"/>
              </a:rPr>
              <a:t>LIMITED </a:t>
            </a:r>
            <a:r>
              <a:rPr lang="en-US" altLang="ja-JP" sz="1600" b="1" i="1" spc="-140" dirty="0">
                <a:solidFill>
                  <a:srgbClr val="6BC4E8"/>
                </a:solidFill>
                <a:latin typeface="Times New Roman" panose="02020603050405020304" pitchFamily="18" charset="0"/>
                <a:cs typeface="Times New Roman" panose="02020603050405020304" pitchFamily="18" charset="0"/>
              </a:rPr>
              <a:t> </a:t>
            </a:r>
            <a:r>
              <a:rPr sz="1600" b="1" i="1" spc="-110" dirty="0">
                <a:solidFill>
                  <a:srgbClr val="6BC4E8"/>
                </a:solidFill>
                <a:latin typeface="Times New Roman" panose="02020603050405020304" pitchFamily="18" charset="0"/>
                <a:cs typeface="Times New Roman" panose="02020603050405020304" pitchFamily="18" charset="0"/>
              </a:rPr>
              <a:t>EDITION</a:t>
            </a:r>
            <a:r>
              <a:rPr sz="1600" b="1" i="1" spc="-70" dirty="0">
                <a:solidFill>
                  <a:srgbClr val="6BC4E8"/>
                </a:solidFill>
                <a:latin typeface="Times New Roman" panose="02020603050405020304" pitchFamily="18" charset="0"/>
                <a:cs typeface="Times New Roman" panose="02020603050405020304" pitchFamily="18" charset="0"/>
              </a:rPr>
              <a:t> </a:t>
            </a:r>
            <a:r>
              <a:rPr lang="en-US" altLang="ja-JP" sz="1600" b="1" i="1" spc="-70" dirty="0">
                <a:solidFill>
                  <a:srgbClr val="6BC4E8"/>
                </a:solidFill>
                <a:latin typeface="Times New Roman" panose="02020603050405020304" pitchFamily="18" charset="0"/>
                <a:cs typeface="Times New Roman" panose="02020603050405020304" pitchFamily="18" charset="0"/>
              </a:rPr>
              <a:t> </a:t>
            </a:r>
            <a:r>
              <a:rPr sz="1600" b="1" i="1" spc="-135" dirty="0">
                <a:solidFill>
                  <a:srgbClr val="6BC4E8"/>
                </a:solidFill>
                <a:latin typeface="Times New Roman" panose="02020603050405020304" pitchFamily="18" charset="0"/>
                <a:cs typeface="Times New Roman" panose="02020603050405020304" pitchFamily="18" charset="0"/>
              </a:rPr>
              <a:t>FRAGRANCES</a:t>
            </a:r>
            <a:endParaRPr sz="1600" b="1" i="1" dirty="0">
              <a:latin typeface="Times New Roman" panose="02020603050405020304" pitchFamily="18" charset="0"/>
              <a:cs typeface="Times New Roman" panose="02020603050405020304" pitchFamily="18" charset="0"/>
            </a:endParaRPr>
          </a:p>
          <a:p>
            <a:pPr>
              <a:lnSpc>
                <a:spcPct val="100000"/>
              </a:lnSpc>
            </a:pPr>
            <a:endParaRPr sz="2200" dirty="0">
              <a:latin typeface="Arial"/>
              <a:cs typeface="Arial"/>
            </a:endParaRPr>
          </a:p>
          <a:p>
            <a:pPr marL="12700" marR="5080" algn="just">
              <a:lnSpc>
                <a:spcPts val="1400"/>
              </a:lnSpc>
              <a:spcBef>
                <a:spcPts val="5"/>
              </a:spcBef>
            </a:pPr>
            <a:r>
              <a:rPr lang="ja-JP" altLang="ja-JP" sz="1200" dirty="0">
                <a:solidFill>
                  <a:schemeClr val="accent5">
                    <a:lumMod val="75000"/>
                  </a:schemeClr>
                </a:solidFill>
                <a:latin typeface="Meiryo UI" panose="020B0604030504040204" pitchFamily="50" charset="-128"/>
                <a:ea typeface="Meiryo UI" panose="020B0604030504040204" pitchFamily="50" charset="-128"/>
              </a:rPr>
              <a:t>この</a:t>
            </a:r>
            <a:r>
              <a:rPr lang="en-US" altLang="ja-JP" sz="1200" dirty="0">
                <a:solidFill>
                  <a:schemeClr val="accent5">
                    <a:lumMod val="75000"/>
                  </a:schemeClr>
                </a:solidFill>
                <a:latin typeface="Meiryo UI" panose="020B0604030504040204" pitchFamily="50" charset="-128"/>
                <a:ea typeface="Meiryo UI" panose="020B0604030504040204" pitchFamily="50" charset="-128"/>
              </a:rPr>
              <a:t>2</a:t>
            </a:r>
            <a:r>
              <a:rPr lang="ja-JP" altLang="ja-JP" sz="1200" dirty="0">
                <a:solidFill>
                  <a:schemeClr val="accent5">
                    <a:lumMod val="75000"/>
                  </a:schemeClr>
                </a:solidFill>
                <a:latin typeface="Meiryo UI" panose="020B0604030504040204" pitchFamily="50" charset="-128"/>
                <a:ea typeface="Meiryo UI" panose="020B0604030504040204" pitchFamily="50" charset="-128"/>
              </a:rPr>
              <a:t>つの現代的なフレグランスは２つで永遠の愛の精神を表現しており、まさに理想的な組合わせなのです。オリジナルの「ライトブルー オードトワレ」を生み出した調香師の</a:t>
            </a:r>
            <a:endParaRPr lang="en-US" altLang="ja-JP" sz="1200" dirty="0">
              <a:solidFill>
                <a:schemeClr val="accent5">
                  <a:lumMod val="75000"/>
                </a:schemeClr>
              </a:solidFill>
              <a:latin typeface="Meiryo UI" panose="020B0604030504040204" pitchFamily="50" charset="-128"/>
              <a:ea typeface="Meiryo UI" panose="020B0604030504040204" pitchFamily="50" charset="-128"/>
            </a:endParaRPr>
          </a:p>
          <a:p>
            <a:pPr marL="12700" marR="5080" algn="just">
              <a:lnSpc>
                <a:spcPts val="1400"/>
              </a:lnSpc>
              <a:spcBef>
                <a:spcPts val="5"/>
              </a:spcBef>
            </a:pPr>
            <a:r>
              <a:rPr lang="ja-JP" altLang="ja-JP" sz="1200" dirty="0">
                <a:solidFill>
                  <a:schemeClr val="accent5">
                    <a:lumMod val="75000"/>
                  </a:schemeClr>
                </a:solidFill>
                <a:latin typeface="Meiryo UI" panose="020B0604030504040204" pitchFamily="50" charset="-128"/>
                <a:ea typeface="Meiryo UI" panose="020B0604030504040204" pitchFamily="50" charset="-128"/>
              </a:rPr>
              <a:t>巨匠オリヴィエ・クレスプが、「</a:t>
            </a:r>
            <a:r>
              <a:rPr lang="ja-JP" altLang="ja-JP" sz="1200" b="1" dirty="0">
                <a:solidFill>
                  <a:schemeClr val="accent5">
                    <a:lumMod val="75000"/>
                  </a:schemeClr>
                </a:solidFill>
                <a:latin typeface="Meiryo UI" panose="020B0604030504040204" pitchFamily="50" charset="-128"/>
                <a:ea typeface="Meiryo UI" panose="020B0604030504040204" pitchFamily="50" charset="-128"/>
              </a:rPr>
              <a:t>ライトブルー フォーエバー</a:t>
            </a:r>
            <a:r>
              <a:rPr lang="ja-JP" altLang="ja-JP" sz="1200" dirty="0">
                <a:solidFill>
                  <a:schemeClr val="accent5">
                    <a:lumMod val="75000"/>
                  </a:schemeClr>
                </a:solidFill>
                <a:latin typeface="Meiryo UI" panose="020B0604030504040204" pitchFamily="50" charset="-128"/>
                <a:ea typeface="Meiryo UI" panose="020B0604030504040204" pitchFamily="50" charset="-128"/>
              </a:rPr>
              <a:t>」のクリエーションでは、</a:t>
            </a:r>
            <a:endParaRPr lang="en-US" altLang="ja-JP" sz="1200" dirty="0">
              <a:solidFill>
                <a:schemeClr val="accent5">
                  <a:lumMod val="75000"/>
                </a:schemeClr>
              </a:solidFill>
              <a:latin typeface="Meiryo UI" panose="020B0604030504040204" pitchFamily="50" charset="-128"/>
              <a:ea typeface="Meiryo UI" panose="020B0604030504040204" pitchFamily="50" charset="-128"/>
            </a:endParaRPr>
          </a:p>
          <a:p>
            <a:pPr marL="12700" marR="5080" algn="just">
              <a:lnSpc>
                <a:spcPts val="1400"/>
              </a:lnSpc>
              <a:spcBef>
                <a:spcPts val="5"/>
              </a:spcBef>
            </a:pPr>
            <a:r>
              <a:rPr lang="ja-JP" altLang="ja-JP" sz="1200" dirty="0">
                <a:solidFill>
                  <a:schemeClr val="accent5">
                    <a:lumMod val="75000"/>
                  </a:schemeClr>
                </a:solidFill>
                <a:latin typeface="Meiryo UI" panose="020B0604030504040204" pitchFamily="50" charset="-128"/>
                <a:ea typeface="Meiryo UI" panose="020B0604030504040204" pitchFamily="50" charset="-128"/>
              </a:rPr>
              <a:t>「ライトブルー」を象徴する特長に新たなひねりを加えました。</a:t>
            </a:r>
            <a:endParaRPr lang="en-US" altLang="ja-JP" sz="1200" dirty="0">
              <a:solidFill>
                <a:schemeClr val="accent5">
                  <a:lumMod val="75000"/>
                </a:schemeClr>
              </a:solidFill>
              <a:latin typeface="Meiryo UI" panose="020B0604030504040204" pitchFamily="50" charset="-128"/>
              <a:ea typeface="Meiryo UI" panose="020B0604030504040204" pitchFamily="50" charset="-128"/>
            </a:endParaRPr>
          </a:p>
          <a:p>
            <a:pPr marL="12700" marR="5080" algn="just">
              <a:lnSpc>
                <a:spcPts val="1400"/>
              </a:lnSpc>
              <a:spcBef>
                <a:spcPts val="5"/>
              </a:spcBef>
            </a:pPr>
            <a:r>
              <a:rPr lang="ja-JP" altLang="ja-JP" sz="1200" dirty="0">
                <a:solidFill>
                  <a:schemeClr val="accent5">
                    <a:lumMod val="75000"/>
                  </a:schemeClr>
                </a:solidFill>
                <a:latin typeface="Meiryo UI" panose="020B0604030504040204" pitchFamily="50" charset="-128"/>
                <a:ea typeface="Meiryo UI" panose="020B0604030504040204" pitchFamily="50" charset="-128"/>
              </a:rPr>
              <a:t>快活で官能的でフェミニンな香りが地中海のほとりで過ごす長い夏の日の思い出を呼び起こします。そのフルーティーフローラルブーケの香調が太陽の光をたっぷり浴びたオレンジブロッサムと数種のホワイトフラワーのノートを捉え、そこにみずみずしいシトラスと爽やかな青リンゴが合わさり、後にやみつきになるウッディーな香りを残します。</a:t>
            </a:r>
          </a:p>
          <a:p>
            <a:r>
              <a:rPr lang="ja-JP" altLang="ja-JP" sz="1200" dirty="0">
                <a:solidFill>
                  <a:schemeClr val="accent5">
                    <a:lumMod val="75000"/>
                  </a:schemeClr>
                </a:solidFill>
                <a:latin typeface="Meiryo UI" panose="020B0604030504040204" pitchFamily="50" charset="-128"/>
                <a:ea typeface="Meiryo UI" panose="020B0604030504040204" pitchFamily="50" charset="-128"/>
              </a:rPr>
              <a:t>「ライトブルー オードトワレ プールオム」の新章で、調香師シャマラ・メゾンデューはこの</a:t>
            </a:r>
            <a:endParaRPr lang="en-US" altLang="ja-JP" sz="1200" dirty="0">
              <a:solidFill>
                <a:schemeClr val="accent5">
                  <a:lumMod val="75000"/>
                </a:schemeClr>
              </a:solidFill>
              <a:latin typeface="Meiryo UI" panose="020B0604030504040204" pitchFamily="50" charset="-128"/>
              <a:ea typeface="Meiryo UI" panose="020B0604030504040204" pitchFamily="50" charset="-128"/>
            </a:endParaRPr>
          </a:p>
          <a:p>
            <a:r>
              <a:rPr lang="ja-JP" altLang="ja-JP" sz="1200" dirty="0">
                <a:solidFill>
                  <a:schemeClr val="accent5">
                    <a:lumMod val="75000"/>
                  </a:schemeClr>
                </a:solidFill>
                <a:latin typeface="Meiryo UI" panose="020B0604030504040204" pitchFamily="50" charset="-128"/>
                <a:ea typeface="Meiryo UI" panose="020B0604030504040204" pitchFamily="50" charset="-128"/>
              </a:rPr>
              <a:t>独特な「ライトブルー」という香りの世界に斬新なアプローチを試み、香りのフレッシュさを</a:t>
            </a:r>
            <a:endParaRPr lang="en-US" altLang="ja-JP" sz="1200" dirty="0">
              <a:solidFill>
                <a:schemeClr val="accent5">
                  <a:lumMod val="75000"/>
                </a:schemeClr>
              </a:solidFill>
              <a:latin typeface="Meiryo UI" panose="020B0604030504040204" pitchFamily="50" charset="-128"/>
              <a:ea typeface="Meiryo UI" panose="020B0604030504040204" pitchFamily="50" charset="-128"/>
            </a:endParaRPr>
          </a:p>
          <a:p>
            <a:r>
              <a:rPr lang="ja-JP" altLang="ja-JP" sz="1200" dirty="0">
                <a:solidFill>
                  <a:schemeClr val="accent5">
                    <a:lumMod val="75000"/>
                  </a:schemeClr>
                </a:solidFill>
                <a:latin typeface="Meiryo UI" panose="020B0604030504040204" pitchFamily="50" charset="-128"/>
                <a:ea typeface="Meiryo UI" panose="020B0604030504040204" pitchFamily="50" charset="-128"/>
              </a:rPr>
              <a:t>男性向けに新解釈しました。</a:t>
            </a:r>
            <a:endParaRPr lang="en-US" altLang="ja-JP" sz="1200" dirty="0">
              <a:solidFill>
                <a:schemeClr val="accent5">
                  <a:lumMod val="75000"/>
                </a:schemeClr>
              </a:solidFill>
              <a:latin typeface="Meiryo UI" panose="020B0604030504040204" pitchFamily="50" charset="-128"/>
              <a:ea typeface="Meiryo UI" panose="020B0604030504040204" pitchFamily="50" charset="-128"/>
            </a:endParaRPr>
          </a:p>
          <a:p>
            <a:r>
              <a:rPr lang="ja-JP" altLang="ja-JP" sz="1200" dirty="0">
                <a:solidFill>
                  <a:schemeClr val="accent5">
                    <a:lumMod val="75000"/>
                  </a:schemeClr>
                </a:solidFill>
                <a:latin typeface="Meiryo UI" panose="020B0604030504040204" pitchFamily="50" charset="-128"/>
                <a:ea typeface="Meiryo UI" panose="020B0604030504040204" pitchFamily="50" charset="-128"/>
              </a:rPr>
              <a:t>こうして出来上がったものが「</a:t>
            </a:r>
            <a:r>
              <a:rPr lang="ja-JP" altLang="ja-JP" sz="1200" b="1" dirty="0">
                <a:solidFill>
                  <a:schemeClr val="accent5">
                    <a:lumMod val="75000"/>
                  </a:schemeClr>
                </a:solidFill>
                <a:latin typeface="Meiryo UI" panose="020B0604030504040204" pitchFamily="50" charset="-128"/>
                <a:ea typeface="Meiryo UI" panose="020B0604030504040204" pitchFamily="50" charset="-128"/>
              </a:rPr>
              <a:t>ライトブルー プールオム フォーエバー</a:t>
            </a:r>
            <a:r>
              <a:rPr lang="ja-JP" altLang="ja-JP" sz="1200" dirty="0">
                <a:solidFill>
                  <a:schemeClr val="accent5">
                    <a:lumMod val="75000"/>
                  </a:schemeClr>
                </a:solidFill>
                <a:latin typeface="Meiryo UI" panose="020B0604030504040204" pitchFamily="50" charset="-128"/>
                <a:ea typeface="Meiryo UI" panose="020B0604030504040204" pitchFamily="50" charset="-128"/>
              </a:rPr>
              <a:t>」です。</a:t>
            </a:r>
          </a:p>
          <a:p>
            <a:r>
              <a:rPr lang="ja-JP" altLang="ja-JP" sz="1200" dirty="0">
                <a:solidFill>
                  <a:schemeClr val="accent5">
                    <a:lumMod val="75000"/>
                  </a:schemeClr>
                </a:solidFill>
                <a:latin typeface="Meiryo UI" panose="020B0604030504040204" pitchFamily="50" charset="-128"/>
                <a:ea typeface="Meiryo UI" panose="020B0604030504040204" pitchFamily="50" charset="-128"/>
              </a:rPr>
              <a:t>フレッシュさを大胆に新しく表現したこの男性用オードパルファムは、香りの濃さと軽やかさをブレンドし、芳醇で癖になる香りをつくり出しています。このシトラスウッディー調の</a:t>
            </a:r>
            <a:endParaRPr lang="en-US" altLang="ja-JP" sz="1200" dirty="0">
              <a:solidFill>
                <a:schemeClr val="accent5">
                  <a:lumMod val="75000"/>
                </a:schemeClr>
              </a:solidFill>
              <a:latin typeface="Meiryo UI" panose="020B0604030504040204" pitchFamily="50" charset="-128"/>
              <a:ea typeface="Meiryo UI" panose="020B0604030504040204" pitchFamily="50" charset="-128"/>
            </a:endParaRPr>
          </a:p>
          <a:p>
            <a:r>
              <a:rPr lang="ja-JP" altLang="ja-JP" sz="1200" dirty="0">
                <a:solidFill>
                  <a:schemeClr val="accent5">
                    <a:lumMod val="75000"/>
                  </a:schemeClr>
                </a:solidFill>
                <a:latin typeface="Meiryo UI" panose="020B0604030504040204" pitchFamily="50" charset="-128"/>
                <a:ea typeface="Meiryo UI" panose="020B0604030504040204" pitchFamily="50" charset="-128"/>
              </a:rPr>
              <a:t>フレグランスでは、グレープフルーツとベルガモットの爽やかなノート、そして大地が香る</a:t>
            </a:r>
            <a:endParaRPr lang="en-US" altLang="ja-JP" sz="1200" dirty="0">
              <a:solidFill>
                <a:schemeClr val="accent5">
                  <a:lumMod val="75000"/>
                </a:schemeClr>
              </a:solidFill>
              <a:latin typeface="Meiryo UI" panose="020B0604030504040204" pitchFamily="50" charset="-128"/>
              <a:ea typeface="Meiryo UI" panose="020B0604030504040204" pitchFamily="50" charset="-128"/>
            </a:endParaRPr>
          </a:p>
          <a:p>
            <a:r>
              <a:rPr lang="ja-JP" altLang="ja-JP" sz="1200" dirty="0">
                <a:solidFill>
                  <a:schemeClr val="accent5">
                    <a:lumMod val="75000"/>
                  </a:schemeClr>
                </a:solidFill>
                <a:latin typeface="Meiryo UI" panose="020B0604030504040204" pitchFamily="50" charset="-128"/>
                <a:ea typeface="Meiryo UI" panose="020B0604030504040204" pitchFamily="50" charset="-128"/>
              </a:rPr>
              <a:t>ベチバーと官能的なパチョリが織り成す癖になる香りの違いが際立ちます。</a:t>
            </a:r>
            <a:endParaRPr sz="1200" dirty="0">
              <a:solidFill>
                <a:schemeClr val="accent5">
                  <a:lumMod val="75000"/>
                </a:schemeClr>
              </a:solidFill>
              <a:latin typeface="Meiryo UI" panose="020B0604030504040204" pitchFamily="50" charset="-128"/>
              <a:ea typeface="Meiryo UI" panose="020B0604030504040204" pitchFamily="50" charset="-128"/>
              <a:cs typeface="Lucida Sans"/>
            </a:endParaRPr>
          </a:p>
        </p:txBody>
      </p:sp>
      <p:sp>
        <p:nvSpPr>
          <p:cNvPr id="5" name="object 5"/>
          <p:cNvSpPr/>
          <p:nvPr/>
        </p:nvSpPr>
        <p:spPr>
          <a:xfrm>
            <a:off x="1209548" y="3225703"/>
            <a:ext cx="5140960" cy="0"/>
          </a:xfrm>
          <a:custGeom>
            <a:avLst/>
            <a:gdLst/>
            <a:ahLst/>
            <a:cxnLst/>
            <a:rect l="l" t="t" r="r" b="b"/>
            <a:pathLst>
              <a:path w="5140960">
                <a:moveTo>
                  <a:pt x="0" y="0"/>
                </a:moveTo>
                <a:lnTo>
                  <a:pt x="5140902" y="0"/>
                </a:lnTo>
              </a:path>
            </a:pathLst>
          </a:custGeom>
          <a:ln w="19050">
            <a:solidFill>
              <a:srgbClr val="FFD14F"/>
            </a:solidFill>
          </a:ln>
        </p:spPr>
        <p:txBody>
          <a:bodyPr wrap="square" lIns="0" tIns="0" rIns="0" bIns="0" rtlCol="0"/>
          <a:lstStyle/>
          <a:p>
            <a:endParaRPr/>
          </a:p>
        </p:txBody>
      </p:sp>
      <p:sp>
        <p:nvSpPr>
          <p:cNvPr id="7" name="object 7"/>
          <p:cNvSpPr/>
          <p:nvPr/>
        </p:nvSpPr>
        <p:spPr>
          <a:xfrm>
            <a:off x="2159990" y="885609"/>
            <a:ext cx="3239998" cy="695349"/>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3088525" y="1498809"/>
            <a:ext cx="1327569" cy="1022623"/>
          </a:xfrm>
          <a:prstGeom prst="rect">
            <a:avLst/>
          </a:prstGeom>
          <a:blipFill>
            <a:blip r:embed="rId3" cstate="print"/>
            <a:stretch>
              <a:fillRect/>
            </a:stretch>
          </a:blipFill>
        </p:spPr>
        <p:txBody>
          <a:bodyPr wrap="square" lIns="0" tIns="0" rIns="0" bIns="0" rtlCol="0"/>
          <a:lstStyle/>
          <a:p>
            <a:endParaRPr/>
          </a:p>
        </p:txBody>
      </p:sp>
      <p:sp>
        <p:nvSpPr>
          <p:cNvPr id="9" name="object 9"/>
          <p:cNvSpPr/>
          <p:nvPr/>
        </p:nvSpPr>
        <p:spPr>
          <a:xfrm>
            <a:off x="1003808" y="9466960"/>
            <a:ext cx="6100914" cy="1225042"/>
          </a:xfrm>
          <a:prstGeom prst="rect">
            <a:avLst/>
          </a:prstGeom>
          <a:blipFill>
            <a:blip r:embed="rId4" cstate="print"/>
            <a:stretch>
              <a:fillRect/>
            </a:stretch>
          </a:blipFill>
        </p:spPr>
        <p:txBody>
          <a:bodyPr wrap="square" lIns="0" tIns="0" rIns="0" bIns="0" rtlCol="0"/>
          <a:lstStyle/>
          <a:p>
            <a:endParaRPr/>
          </a:p>
        </p:txBody>
      </p:sp>
      <p:sp>
        <p:nvSpPr>
          <p:cNvPr id="10" name="object 10"/>
          <p:cNvSpPr/>
          <p:nvPr/>
        </p:nvSpPr>
        <p:spPr>
          <a:xfrm>
            <a:off x="6109550" y="6325603"/>
            <a:ext cx="747405" cy="4366399"/>
          </a:xfrm>
          <a:prstGeom prst="rect">
            <a:avLst/>
          </a:prstGeom>
          <a:blipFill>
            <a:blip r:embed="rId5" cstate="print"/>
            <a:stretch>
              <a:fillRect/>
            </a:stretch>
          </a:blipFill>
        </p:spPr>
        <p:txBody>
          <a:bodyPr wrap="square" lIns="0" tIns="0" rIns="0" bIns="0" rtlCol="0"/>
          <a:lstStyle/>
          <a:p>
            <a:endParaRPr/>
          </a:p>
        </p:txBody>
      </p:sp>
      <p:sp>
        <p:nvSpPr>
          <p:cNvPr id="11" name="object 11"/>
          <p:cNvSpPr/>
          <p:nvPr/>
        </p:nvSpPr>
        <p:spPr>
          <a:xfrm>
            <a:off x="778319" y="6355803"/>
            <a:ext cx="746732" cy="4336199"/>
          </a:xfrm>
          <a:prstGeom prst="rect">
            <a:avLst/>
          </a:prstGeom>
          <a:blipFill>
            <a:blip r:embed="rId6" cstate="print"/>
            <a:stretch>
              <a:fillRect/>
            </a:stretch>
          </a:blipFill>
        </p:spPr>
        <p:txBody>
          <a:bodyPr wrap="square" lIns="0" tIns="0" rIns="0" bIns="0" rtlCol="0"/>
          <a:lstStyle/>
          <a:p>
            <a:endParaRPr/>
          </a:p>
        </p:txBody>
      </p:sp>
      <p:sp>
        <p:nvSpPr>
          <p:cNvPr id="13" name="object 13"/>
          <p:cNvSpPr/>
          <p:nvPr/>
        </p:nvSpPr>
        <p:spPr>
          <a:xfrm>
            <a:off x="1138580" y="6496189"/>
            <a:ext cx="5328729" cy="3806774"/>
          </a:xfrm>
          <a:prstGeom prst="rect">
            <a:avLst/>
          </a:prstGeom>
          <a:blipFill>
            <a:blip r:embed="rId7" cstate="print"/>
            <a:stretch>
              <a:fillRect/>
            </a:stretch>
          </a:blipFill>
        </p:spPr>
        <p:txBody>
          <a:bodyPr wrap="square" lIns="0" tIns="0" rIns="0" bIns="0" rtlCol="0"/>
          <a:lstStyle/>
          <a:p>
            <a:endParaRPr/>
          </a:p>
        </p:txBody>
      </p:sp>
      <p:sp>
        <p:nvSpPr>
          <p:cNvPr id="14" name="object 14"/>
          <p:cNvSpPr/>
          <p:nvPr/>
        </p:nvSpPr>
        <p:spPr>
          <a:xfrm>
            <a:off x="1106773" y="6464389"/>
            <a:ext cx="5392420" cy="3870960"/>
          </a:xfrm>
          <a:custGeom>
            <a:avLst/>
            <a:gdLst/>
            <a:ahLst/>
            <a:cxnLst/>
            <a:rect l="l" t="t" r="r" b="b"/>
            <a:pathLst>
              <a:path w="5392420" h="3870959">
                <a:moveTo>
                  <a:pt x="812" y="169633"/>
                </a:moveTo>
                <a:lnTo>
                  <a:pt x="96913" y="3839387"/>
                </a:lnTo>
                <a:lnTo>
                  <a:pt x="97726" y="3870375"/>
                </a:lnTo>
                <a:lnTo>
                  <a:pt x="128714" y="3869563"/>
                </a:lnTo>
                <a:lnTo>
                  <a:pt x="5361343" y="3732542"/>
                </a:lnTo>
                <a:lnTo>
                  <a:pt x="5392343" y="3731729"/>
                </a:lnTo>
                <a:lnTo>
                  <a:pt x="5391531" y="3700741"/>
                </a:lnTo>
                <a:lnTo>
                  <a:pt x="5295430" y="30988"/>
                </a:lnTo>
                <a:lnTo>
                  <a:pt x="5294617" y="0"/>
                </a:lnTo>
                <a:lnTo>
                  <a:pt x="5263629" y="812"/>
                </a:lnTo>
                <a:lnTo>
                  <a:pt x="31000" y="137833"/>
                </a:lnTo>
                <a:lnTo>
                  <a:pt x="0" y="138645"/>
                </a:lnTo>
                <a:lnTo>
                  <a:pt x="812" y="169633"/>
                </a:lnTo>
                <a:close/>
              </a:path>
            </a:pathLst>
          </a:custGeom>
          <a:ln w="62014">
            <a:solidFill>
              <a:srgbClr val="FFFFFF"/>
            </a:solidFill>
          </a:ln>
        </p:spPr>
        <p:txBody>
          <a:bodyPr wrap="square" lIns="0" tIns="0" rIns="0" bIns="0" rtlCol="0"/>
          <a:lstStyle/>
          <a:p>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940050" y="2833581"/>
            <a:ext cx="1869103" cy="259045"/>
          </a:xfrm>
          <a:prstGeom prst="rect">
            <a:avLst/>
          </a:prstGeom>
        </p:spPr>
        <p:txBody>
          <a:bodyPr vert="horz" wrap="square" lIns="0" tIns="12700" rIns="0" bIns="0" rtlCol="0">
            <a:spAutoFit/>
          </a:bodyPr>
          <a:lstStyle/>
          <a:p>
            <a:pPr marL="12700">
              <a:lnSpc>
                <a:spcPct val="100000"/>
              </a:lnSpc>
              <a:spcBef>
                <a:spcPts val="100"/>
              </a:spcBef>
            </a:pPr>
            <a:r>
              <a:rPr sz="1600" b="1" i="1" spc="-229" dirty="0">
                <a:solidFill>
                  <a:srgbClr val="6BC4E8"/>
                </a:solidFill>
                <a:latin typeface="Times New Roman" panose="02020603050405020304" pitchFamily="18" charset="0"/>
                <a:cs typeface="Times New Roman" panose="02020603050405020304" pitchFamily="18" charset="0"/>
              </a:rPr>
              <a:t>THE</a:t>
            </a:r>
            <a:r>
              <a:rPr sz="1600" b="1" i="1" spc="-170" dirty="0">
                <a:solidFill>
                  <a:srgbClr val="6BC4E8"/>
                </a:solidFill>
                <a:latin typeface="Times New Roman" panose="02020603050405020304" pitchFamily="18" charset="0"/>
                <a:cs typeface="Times New Roman" panose="02020603050405020304" pitchFamily="18" charset="0"/>
              </a:rPr>
              <a:t> </a:t>
            </a:r>
            <a:r>
              <a:rPr lang="en-US" altLang="ja-JP" sz="1600" b="1" i="1" spc="-170" dirty="0">
                <a:solidFill>
                  <a:srgbClr val="6BC4E8"/>
                </a:solidFill>
                <a:latin typeface="Times New Roman" panose="02020603050405020304" pitchFamily="18" charset="0"/>
                <a:cs typeface="Times New Roman" panose="02020603050405020304" pitchFamily="18" charset="0"/>
              </a:rPr>
              <a:t>  </a:t>
            </a:r>
            <a:r>
              <a:rPr sz="1600" b="1" i="1" spc="-145" dirty="0">
                <a:solidFill>
                  <a:srgbClr val="6BC4E8"/>
                </a:solidFill>
                <a:latin typeface="Times New Roman" panose="02020603050405020304" pitchFamily="18" charset="0"/>
                <a:cs typeface="Times New Roman" panose="02020603050405020304" pitchFamily="18" charset="0"/>
              </a:rPr>
              <a:t>INGREDIENTS</a:t>
            </a:r>
            <a:endParaRPr sz="1600" b="1" i="1" dirty="0">
              <a:latin typeface="Times New Roman" panose="02020603050405020304" pitchFamily="18" charset="0"/>
              <a:cs typeface="Times New Roman" panose="02020603050405020304" pitchFamily="18" charset="0"/>
            </a:endParaRPr>
          </a:p>
        </p:txBody>
      </p:sp>
      <p:sp>
        <p:nvSpPr>
          <p:cNvPr id="3" name="object 3"/>
          <p:cNvSpPr/>
          <p:nvPr/>
        </p:nvSpPr>
        <p:spPr>
          <a:xfrm>
            <a:off x="1209548" y="3225703"/>
            <a:ext cx="5140960" cy="0"/>
          </a:xfrm>
          <a:custGeom>
            <a:avLst/>
            <a:gdLst/>
            <a:ahLst/>
            <a:cxnLst/>
            <a:rect l="l" t="t" r="r" b="b"/>
            <a:pathLst>
              <a:path w="5140960">
                <a:moveTo>
                  <a:pt x="0" y="0"/>
                </a:moveTo>
                <a:lnTo>
                  <a:pt x="5140902" y="0"/>
                </a:lnTo>
              </a:path>
            </a:pathLst>
          </a:custGeom>
          <a:ln w="19050">
            <a:solidFill>
              <a:srgbClr val="FFD14F"/>
            </a:solidFill>
          </a:ln>
        </p:spPr>
        <p:txBody>
          <a:bodyPr wrap="square" lIns="0" tIns="0" rIns="0" bIns="0" rtlCol="0"/>
          <a:lstStyle/>
          <a:p>
            <a:endParaRPr/>
          </a:p>
        </p:txBody>
      </p:sp>
      <p:sp>
        <p:nvSpPr>
          <p:cNvPr id="4" name="object 4"/>
          <p:cNvSpPr txBox="1"/>
          <p:nvPr/>
        </p:nvSpPr>
        <p:spPr>
          <a:xfrm>
            <a:off x="1035050" y="6289302"/>
            <a:ext cx="2369316" cy="3488134"/>
          </a:xfrm>
          <a:prstGeom prst="rect">
            <a:avLst/>
          </a:prstGeom>
        </p:spPr>
        <p:txBody>
          <a:bodyPr vert="horz" wrap="square" lIns="0" tIns="12700" rIns="0" bIns="0" rtlCol="0">
            <a:spAutoFit/>
          </a:bodyPr>
          <a:lstStyle/>
          <a:p>
            <a:pPr marL="12700">
              <a:lnSpc>
                <a:spcPts val="1420"/>
              </a:lnSpc>
              <a:spcBef>
                <a:spcPts val="100"/>
              </a:spcBef>
            </a:pPr>
            <a:r>
              <a:rPr lang="ja-JP" altLang="ja-JP" sz="1200" b="1" spc="-120" dirty="0">
                <a:solidFill>
                  <a:srgbClr val="6BC4E8"/>
                </a:solidFill>
                <a:latin typeface="Meiryo UI" panose="020B0604030504040204" pitchFamily="50" charset="-128"/>
                <a:ea typeface="Meiryo UI" panose="020B0604030504040204" pitchFamily="50" charset="-128"/>
                <a:cs typeface="Arial"/>
              </a:rPr>
              <a:t>ライトブルー フォーエバー オードパルファム</a:t>
            </a:r>
            <a:endParaRPr lang="en-US" altLang="ja-JP" sz="1200" b="1" spc="-120" dirty="0">
              <a:solidFill>
                <a:srgbClr val="6BC4E8"/>
              </a:solidFill>
              <a:latin typeface="Meiryo UI" panose="020B0604030504040204" pitchFamily="50" charset="-128"/>
              <a:ea typeface="Meiryo UI" panose="020B0604030504040204" pitchFamily="50" charset="-128"/>
              <a:cs typeface="Arial"/>
            </a:endParaRPr>
          </a:p>
          <a:p>
            <a:pPr marL="12700">
              <a:lnSpc>
                <a:spcPts val="1420"/>
              </a:lnSpc>
              <a:spcBef>
                <a:spcPts val="100"/>
              </a:spcBef>
            </a:pPr>
            <a:endParaRPr lang="en-US" altLang="ja-JP" sz="1200" b="1" spc="-120" dirty="0">
              <a:solidFill>
                <a:srgbClr val="6BC4E8"/>
              </a:solidFill>
              <a:latin typeface="Meiryo UI" panose="020B0604030504040204" pitchFamily="50" charset="-128"/>
              <a:ea typeface="Meiryo UI" panose="020B0604030504040204" pitchFamily="50" charset="-128"/>
              <a:cs typeface="Arial"/>
            </a:endParaRPr>
          </a:p>
          <a:p>
            <a:pPr marL="12700">
              <a:lnSpc>
                <a:spcPts val="1420"/>
              </a:lnSpc>
              <a:spcBef>
                <a:spcPts val="100"/>
              </a:spcBef>
            </a:pPr>
            <a:r>
              <a:rPr lang="ja-JP" altLang="ja-JP" sz="1200" dirty="0">
                <a:solidFill>
                  <a:schemeClr val="accent5">
                    <a:lumMod val="75000"/>
                  </a:schemeClr>
                </a:solidFill>
                <a:latin typeface="Meiryo UI" panose="020B0604030504040204" pitchFamily="50" charset="-128"/>
                <a:ea typeface="Meiryo UI" panose="020B0604030504040204" pitchFamily="50" charset="-128"/>
              </a:rPr>
              <a:t>この香りの始まりは、爽やかなグラニースミスアップルと香りの強いカラブリア産レモンとが醸し出すやみつきになる香りから生まれる「ライトブルー」の特徴的な</a:t>
            </a:r>
            <a:endParaRPr lang="en-US" altLang="ja-JP" sz="1200" dirty="0">
              <a:solidFill>
                <a:schemeClr val="accent5">
                  <a:lumMod val="75000"/>
                </a:schemeClr>
              </a:solidFill>
              <a:latin typeface="Meiryo UI" panose="020B0604030504040204" pitchFamily="50" charset="-128"/>
              <a:ea typeface="Meiryo UI" panose="020B0604030504040204" pitchFamily="50" charset="-128"/>
            </a:endParaRPr>
          </a:p>
          <a:p>
            <a:pPr marL="12700">
              <a:lnSpc>
                <a:spcPts val="1420"/>
              </a:lnSpc>
              <a:spcBef>
                <a:spcPts val="100"/>
              </a:spcBef>
            </a:pPr>
            <a:r>
              <a:rPr lang="ja-JP" altLang="ja-JP" sz="1200" b="1" u="sng" dirty="0">
                <a:solidFill>
                  <a:schemeClr val="accent5">
                    <a:lumMod val="75000"/>
                  </a:schemeClr>
                </a:solidFill>
                <a:latin typeface="Meiryo UI" panose="020B0604030504040204" pitchFamily="50" charset="-128"/>
                <a:ea typeface="Meiryo UI" panose="020B0604030504040204" pitchFamily="50" charset="-128"/>
              </a:rPr>
              <a:t>トップノート</a:t>
            </a:r>
            <a:r>
              <a:rPr lang="ja-JP" altLang="ja-JP" sz="1200" dirty="0">
                <a:solidFill>
                  <a:schemeClr val="accent5">
                    <a:lumMod val="75000"/>
                  </a:schemeClr>
                </a:solidFill>
                <a:latin typeface="Meiryo UI" panose="020B0604030504040204" pitchFamily="50" charset="-128"/>
                <a:ea typeface="Meiryo UI" panose="020B0604030504040204" pitchFamily="50" charset="-128"/>
              </a:rPr>
              <a:t>です。レモンの抽出に伝統的な技法「スフマトリーチェ」法を用いることで、レモンを余すところなく全て香りで表現することを可能にしました。</a:t>
            </a:r>
            <a:endParaRPr lang="en-US" altLang="ja-JP" sz="1200" dirty="0">
              <a:solidFill>
                <a:schemeClr val="accent5">
                  <a:lumMod val="75000"/>
                </a:schemeClr>
              </a:solidFill>
              <a:latin typeface="Meiryo UI" panose="020B0604030504040204" pitchFamily="50" charset="-128"/>
              <a:ea typeface="Meiryo UI" panose="020B0604030504040204" pitchFamily="50" charset="-128"/>
            </a:endParaRPr>
          </a:p>
          <a:p>
            <a:pPr marL="12700">
              <a:lnSpc>
                <a:spcPts val="1420"/>
              </a:lnSpc>
              <a:spcBef>
                <a:spcPts val="100"/>
              </a:spcBef>
            </a:pPr>
            <a:r>
              <a:rPr lang="ja-JP" altLang="ja-JP" sz="1200" dirty="0">
                <a:solidFill>
                  <a:schemeClr val="accent5">
                    <a:lumMod val="75000"/>
                  </a:schemeClr>
                </a:solidFill>
                <a:latin typeface="Meiryo UI" panose="020B0604030504040204" pitchFamily="50" charset="-128"/>
                <a:ea typeface="Meiryo UI" panose="020B0604030504040204" pitchFamily="50" charset="-128"/>
              </a:rPr>
              <a:t>オレンジブロッサムと色香を漂わせる</a:t>
            </a:r>
            <a:endParaRPr lang="en-US" altLang="ja-JP" sz="1200" dirty="0">
              <a:solidFill>
                <a:schemeClr val="accent5">
                  <a:lumMod val="75000"/>
                </a:schemeClr>
              </a:solidFill>
              <a:latin typeface="Meiryo UI" panose="020B0604030504040204" pitchFamily="50" charset="-128"/>
              <a:ea typeface="Meiryo UI" panose="020B0604030504040204" pitchFamily="50" charset="-128"/>
            </a:endParaRPr>
          </a:p>
          <a:p>
            <a:pPr marL="12700">
              <a:lnSpc>
                <a:spcPts val="1420"/>
              </a:lnSpc>
              <a:spcBef>
                <a:spcPts val="100"/>
              </a:spcBef>
            </a:pPr>
            <a:r>
              <a:rPr lang="ja-JP" altLang="ja-JP" sz="1200" dirty="0">
                <a:solidFill>
                  <a:schemeClr val="accent5">
                    <a:lumMod val="75000"/>
                  </a:schemeClr>
                </a:solidFill>
                <a:latin typeface="Meiryo UI" panose="020B0604030504040204" pitchFamily="50" charset="-128"/>
                <a:ea typeface="Meiryo UI" panose="020B0604030504040204" pitchFamily="50" charset="-128"/>
              </a:rPr>
              <a:t>数種のホワイトフラワーが織り成す新らしい快活でフローラルな</a:t>
            </a:r>
            <a:r>
              <a:rPr lang="ja-JP" altLang="ja-JP" sz="1200" b="1" u="sng" dirty="0">
                <a:solidFill>
                  <a:schemeClr val="accent5">
                    <a:lumMod val="75000"/>
                  </a:schemeClr>
                </a:solidFill>
                <a:latin typeface="Meiryo UI" panose="020B0604030504040204" pitchFamily="50" charset="-128"/>
                <a:ea typeface="Meiryo UI" panose="020B0604030504040204" pitchFamily="50" charset="-128"/>
              </a:rPr>
              <a:t>ハートノート</a:t>
            </a:r>
            <a:r>
              <a:rPr lang="ja-JP" altLang="ja-JP" sz="1200" dirty="0">
                <a:solidFill>
                  <a:schemeClr val="accent5">
                    <a:lumMod val="75000"/>
                  </a:schemeClr>
                </a:solidFill>
                <a:latin typeface="Meiryo UI" panose="020B0604030504040204" pitchFamily="50" charset="-128"/>
                <a:ea typeface="Meiryo UI" panose="020B0604030504040204" pitchFamily="50" charset="-128"/>
              </a:rPr>
              <a:t>で香りが開花し、太陽の光を浴び喜びにあふれたブーケを作り出します。この官能的なハートノートに続くバージニアシダ－とカシミアウッドの特徴的な香りが太陽の温もりに包まれた肌に溶け込み、最後に魅惑的なホワイトムスクに包まれます。</a:t>
            </a:r>
            <a:endParaRPr lang="ja-JP" altLang="ja-JP" sz="1200" b="1" spc="-120" dirty="0">
              <a:solidFill>
                <a:schemeClr val="accent5">
                  <a:lumMod val="75000"/>
                </a:schemeClr>
              </a:solidFill>
              <a:latin typeface="Meiryo UI" panose="020B0604030504040204" pitchFamily="50" charset="-128"/>
              <a:ea typeface="Meiryo UI" panose="020B0604030504040204" pitchFamily="50" charset="-128"/>
              <a:cs typeface="Arial"/>
            </a:endParaRPr>
          </a:p>
        </p:txBody>
      </p:sp>
      <p:sp>
        <p:nvSpPr>
          <p:cNvPr id="5" name="object 5"/>
          <p:cNvSpPr txBox="1"/>
          <p:nvPr/>
        </p:nvSpPr>
        <p:spPr>
          <a:xfrm>
            <a:off x="3778250" y="5734822"/>
            <a:ext cx="3377454" cy="197490"/>
          </a:xfrm>
          <a:prstGeom prst="rect">
            <a:avLst/>
          </a:prstGeom>
        </p:spPr>
        <p:txBody>
          <a:bodyPr vert="horz" wrap="square" lIns="0" tIns="12700" rIns="0" bIns="0" rtlCol="0">
            <a:spAutoFit/>
          </a:bodyPr>
          <a:lstStyle/>
          <a:p>
            <a:pPr marL="12700">
              <a:spcBef>
                <a:spcPts val="100"/>
              </a:spcBef>
            </a:pPr>
            <a:r>
              <a:rPr lang="ja-JP" altLang="ja-JP" sz="1200" b="1" spc="-120" dirty="0">
                <a:solidFill>
                  <a:srgbClr val="6BC4E8"/>
                </a:solidFill>
                <a:latin typeface="Meiryo UI" panose="020B0604030504040204" pitchFamily="50" charset="-128"/>
                <a:ea typeface="Meiryo UI" panose="020B0604030504040204" pitchFamily="50" charset="-128"/>
                <a:cs typeface="Arial"/>
              </a:rPr>
              <a:t>ライトブルー プールオム フォーエバー オードパルファム</a:t>
            </a:r>
          </a:p>
        </p:txBody>
      </p:sp>
      <p:sp>
        <p:nvSpPr>
          <p:cNvPr id="6" name="object 6"/>
          <p:cNvSpPr txBox="1"/>
          <p:nvPr/>
        </p:nvSpPr>
        <p:spPr>
          <a:xfrm>
            <a:off x="3823779" y="6013864"/>
            <a:ext cx="2743328" cy="3371436"/>
          </a:xfrm>
          <a:prstGeom prst="rect">
            <a:avLst/>
          </a:prstGeom>
        </p:spPr>
        <p:txBody>
          <a:bodyPr vert="horz" wrap="square" lIns="0" tIns="115570" rIns="0" bIns="0" rtlCol="0">
            <a:spAutoFit/>
          </a:bodyPr>
          <a:lstStyle/>
          <a:p>
            <a:pPr marL="12700" algn="just">
              <a:spcBef>
                <a:spcPts val="910"/>
              </a:spcBef>
            </a:pPr>
            <a:r>
              <a:rPr lang="ja-JP" altLang="ja-JP" sz="1200" dirty="0">
                <a:solidFill>
                  <a:schemeClr val="accent5">
                    <a:lumMod val="75000"/>
                  </a:schemeClr>
                </a:solidFill>
                <a:latin typeface="Meiryo UI" panose="020B0604030504040204" pitchFamily="50" charset="-128"/>
                <a:ea typeface="Meiryo UI" panose="020B0604030504040204" pitchFamily="50" charset="-128"/>
              </a:rPr>
              <a:t>コールドプレス製法で絞ったグレープフルーツの芳香とイタリアン産ベルガモットのトップノートに新基準のフレッシュさが加わった香りから始まると、瞬時にカプリ島の柑橘類の木立へと五感を飛ばします。香りが進化し、やがてスミレの葉の爽快なグリーンノートと新鮮なさざ波のしぶきのようなオゾンアコードが混ざり合い、紺碧の地中海のひんやりした水に五感が目覚めます。このやみつきになる</a:t>
            </a:r>
            <a:r>
              <a:rPr lang="ja-JP" altLang="ja-JP" sz="1200" b="1" u="sng" dirty="0">
                <a:solidFill>
                  <a:schemeClr val="accent5">
                    <a:lumMod val="75000"/>
                  </a:schemeClr>
                </a:solidFill>
                <a:latin typeface="Meiryo UI" panose="020B0604030504040204" pitchFamily="50" charset="-128"/>
                <a:ea typeface="Meiryo UI" panose="020B0604030504040204" pitchFamily="50" charset="-128"/>
              </a:rPr>
              <a:t>ハートノート</a:t>
            </a:r>
            <a:r>
              <a:rPr lang="ja-JP" altLang="ja-JP" sz="1200" dirty="0">
                <a:solidFill>
                  <a:schemeClr val="accent5">
                    <a:lumMod val="75000"/>
                  </a:schemeClr>
                </a:solidFill>
                <a:latin typeface="Meiryo UI" panose="020B0604030504040204" pitchFamily="50" charset="-128"/>
                <a:ea typeface="Meiryo UI" panose="020B0604030504040204" pitchFamily="50" charset="-128"/>
              </a:rPr>
              <a:t>に続いて、ウッド</a:t>
            </a:r>
            <a:r>
              <a:rPr lang="ja-JP" altLang="ja-JP" sz="1200" b="1" u="sng" dirty="0">
                <a:solidFill>
                  <a:schemeClr val="accent5">
                    <a:lumMod val="75000"/>
                  </a:schemeClr>
                </a:solidFill>
                <a:latin typeface="Meiryo UI" panose="020B0604030504040204" pitchFamily="50" charset="-128"/>
                <a:ea typeface="Meiryo UI" panose="020B0604030504040204" pitchFamily="50" charset="-128"/>
              </a:rPr>
              <a:t>ベースノート</a:t>
            </a:r>
            <a:r>
              <a:rPr lang="ja-JP" altLang="ja-JP" sz="1200" dirty="0">
                <a:solidFill>
                  <a:schemeClr val="accent5">
                    <a:lumMod val="75000"/>
                  </a:schemeClr>
                </a:solidFill>
                <a:latin typeface="Meiryo UI" panose="020B0604030504040204" pitchFamily="50" charset="-128"/>
                <a:ea typeface="Meiryo UI" panose="020B0604030504040204" pitchFamily="50" charset="-128"/>
              </a:rPr>
              <a:t>が展開し、先ほどの柑橘系の香り始めとは対照的な新しい楽しさをフレグランスにもたらします。ドライダウンは人を引き付けるホワイトムスクに支配されつつも、インドネシアのジャワ島で採れた大地が香るベチバーが香りの魅力が広がり、そのウッディー感が長らく抗いがたい官能性を醸し出します。</a:t>
            </a:r>
          </a:p>
          <a:p>
            <a:pPr marL="12700" algn="just">
              <a:lnSpc>
                <a:spcPct val="100000"/>
              </a:lnSpc>
              <a:spcBef>
                <a:spcPts val="910"/>
              </a:spcBef>
            </a:pPr>
            <a:endParaRPr sz="1200" dirty="0">
              <a:latin typeface="Lucida Sans"/>
              <a:cs typeface="Lucida Sans"/>
            </a:endParaRPr>
          </a:p>
        </p:txBody>
      </p:sp>
      <p:sp>
        <p:nvSpPr>
          <p:cNvPr id="9" name="object 9"/>
          <p:cNvSpPr/>
          <p:nvPr/>
        </p:nvSpPr>
        <p:spPr>
          <a:xfrm>
            <a:off x="1999386" y="2447823"/>
            <a:ext cx="1434617" cy="2931261"/>
          </a:xfrm>
          <a:prstGeom prst="rect">
            <a:avLst/>
          </a:prstGeom>
          <a:blipFill>
            <a:blip r:embed="rId2" cstate="print"/>
            <a:stretch>
              <a:fillRect/>
            </a:stretch>
          </a:blipFill>
        </p:spPr>
        <p:txBody>
          <a:bodyPr wrap="square" lIns="0" tIns="0" rIns="0" bIns="0" rtlCol="0"/>
          <a:lstStyle/>
          <a:p>
            <a:endParaRPr/>
          </a:p>
        </p:txBody>
      </p:sp>
      <p:sp>
        <p:nvSpPr>
          <p:cNvPr id="11" name="object 11"/>
          <p:cNvSpPr/>
          <p:nvPr/>
        </p:nvSpPr>
        <p:spPr>
          <a:xfrm>
            <a:off x="499122" y="2585567"/>
            <a:ext cx="2364498" cy="2974670"/>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467056" y="2553505"/>
            <a:ext cx="2428875" cy="3039110"/>
          </a:xfrm>
          <a:custGeom>
            <a:avLst/>
            <a:gdLst/>
            <a:ahLst/>
            <a:cxnLst/>
            <a:rect l="l" t="t" r="r" b="b"/>
            <a:pathLst>
              <a:path w="2428875" h="3039110">
                <a:moveTo>
                  <a:pt x="3733" y="300100"/>
                </a:moveTo>
                <a:lnTo>
                  <a:pt x="360565" y="3010458"/>
                </a:lnTo>
                <a:lnTo>
                  <a:pt x="364286" y="3038792"/>
                </a:lnTo>
                <a:lnTo>
                  <a:pt x="392620" y="3035058"/>
                </a:lnTo>
                <a:lnTo>
                  <a:pt x="2400300" y="2770746"/>
                </a:lnTo>
                <a:lnTo>
                  <a:pt x="2428621" y="2767012"/>
                </a:lnTo>
                <a:lnTo>
                  <a:pt x="2424899" y="2738691"/>
                </a:lnTo>
                <a:lnTo>
                  <a:pt x="2068067" y="28320"/>
                </a:lnTo>
                <a:lnTo>
                  <a:pt x="2064346" y="0"/>
                </a:lnTo>
                <a:lnTo>
                  <a:pt x="2036013" y="3721"/>
                </a:lnTo>
                <a:lnTo>
                  <a:pt x="28333" y="268046"/>
                </a:lnTo>
                <a:lnTo>
                  <a:pt x="0" y="271767"/>
                </a:lnTo>
                <a:lnTo>
                  <a:pt x="3733" y="300100"/>
                </a:lnTo>
                <a:close/>
              </a:path>
            </a:pathLst>
          </a:custGeom>
          <a:ln w="57150">
            <a:solidFill>
              <a:srgbClr val="FFFFFF"/>
            </a:solidFill>
          </a:ln>
        </p:spPr>
        <p:txBody>
          <a:bodyPr wrap="square" lIns="0" tIns="0" rIns="0" bIns="0" rtlCol="0"/>
          <a:lstStyle/>
          <a:p>
            <a:endParaRPr/>
          </a:p>
        </p:txBody>
      </p:sp>
      <p:sp>
        <p:nvSpPr>
          <p:cNvPr id="13" name="object 13"/>
          <p:cNvSpPr/>
          <p:nvPr/>
        </p:nvSpPr>
        <p:spPr>
          <a:xfrm>
            <a:off x="1347000" y="3877564"/>
            <a:ext cx="2537993" cy="2607360"/>
          </a:xfrm>
          <a:prstGeom prst="rect">
            <a:avLst/>
          </a:prstGeom>
          <a:blipFill>
            <a:blip r:embed="rId4" cstate="print"/>
            <a:stretch>
              <a:fillRect/>
            </a:stretch>
          </a:blipFill>
        </p:spPr>
        <p:txBody>
          <a:bodyPr wrap="square" lIns="0" tIns="0" rIns="0" bIns="0" rtlCol="0"/>
          <a:lstStyle/>
          <a:p>
            <a:endParaRPr/>
          </a:p>
        </p:txBody>
      </p:sp>
      <p:sp>
        <p:nvSpPr>
          <p:cNvPr id="14" name="object 14"/>
          <p:cNvSpPr/>
          <p:nvPr/>
        </p:nvSpPr>
        <p:spPr>
          <a:xfrm>
            <a:off x="4777549" y="4471098"/>
            <a:ext cx="2637180" cy="1550415"/>
          </a:xfrm>
          <a:prstGeom prst="rect">
            <a:avLst/>
          </a:prstGeom>
          <a:blipFill>
            <a:blip r:embed="rId5" cstate="print"/>
            <a:stretch>
              <a:fillRect/>
            </a:stretch>
          </a:blipFill>
        </p:spPr>
        <p:txBody>
          <a:bodyPr wrap="square" lIns="0" tIns="0" rIns="0" bIns="0" rtlCol="0"/>
          <a:lstStyle/>
          <a:p>
            <a:endParaRPr/>
          </a:p>
        </p:txBody>
      </p:sp>
      <p:sp>
        <p:nvSpPr>
          <p:cNvPr id="16" name="object 16"/>
          <p:cNvSpPr/>
          <p:nvPr/>
        </p:nvSpPr>
        <p:spPr>
          <a:xfrm>
            <a:off x="4708118" y="2203767"/>
            <a:ext cx="2364498" cy="2974682"/>
          </a:xfrm>
          <a:prstGeom prst="rect">
            <a:avLst/>
          </a:prstGeom>
          <a:blipFill>
            <a:blip r:embed="rId6" cstate="print"/>
            <a:stretch>
              <a:fillRect/>
            </a:stretch>
          </a:blipFill>
        </p:spPr>
        <p:txBody>
          <a:bodyPr wrap="square" lIns="0" tIns="0" rIns="0" bIns="0" rtlCol="0"/>
          <a:lstStyle/>
          <a:p>
            <a:endParaRPr/>
          </a:p>
        </p:txBody>
      </p:sp>
      <p:sp>
        <p:nvSpPr>
          <p:cNvPr id="17" name="object 17"/>
          <p:cNvSpPr/>
          <p:nvPr/>
        </p:nvSpPr>
        <p:spPr>
          <a:xfrm>
            <a:off x="4676062" y="2171707"/>
            <a:ext cx="2428875" cy="3039110"/>
          </a:xfrm>
          <a:custGeom>
            <a:avLst/>
            <a:gdLst/>
            <a:ahLst/>
            <a:cxnLst/>
            <a:rect l="l" t="t" r="r" b="b"/>
            <a:pathLst>
              <a:path w="2428875" h="3039110">
                <a:moveTo>
                  <a:pt x="360552" y="28333"/>
                </a:moveTo>
                <a:lnTo>
                  <a:pt x="3721" y="2738691"/>
                </a:lnTo>
                <a:lnTo>
                  <a:pt x="0" y="2767025"/>
                </a:lnTo>
                <a:lnTo>
                  <a:pt x="28333" y="2770759"/>
                </a:lnTo>
                <a:lnTo>
                  <a:pt x="2036000" y="3035071"/>
                </a:lnTo>
                <a:lnTo>
                  <a:pt x="2064334" y="3038805"/>
                </a:lnTo>
                <a:lnTo>
                  <a:pt x="2068067" y="3010471"/>
                </a:lnTo>
                <a:lnTo>
                  <a:pt x="2424887" y="300113"/>
                </a:lnTo>
                <a:lnTo>
                  <a:pt x="2428621" y="271779"/>
                </a:lnTo>
                <a:lnTo>
                  <a:pt x="2400287" y="268046"/>
                </a:lnTo>
                <a:lnTo>
                  <a:pt x="392607" y="3733"/>
                </a:lnTo>
                <a:lnTo>
                  <a:pt x="364286" y="0"/>
                </a:lnTo>
                <a:lnTo>
                  <a:pt x="360552" y="28333"/>
                </a:lnTo>
                <a:close/>
              </a:path>
            </a:pathLst>
          </a:custGeom>
          <a:ln w="57150">
            <a:solidFill>
              <a:srgbClr val="FFFFFF"/>
            </a:solidFill>
          </a:ln>
        </p:spPr>
        <p:txBody>
          <a:bodyPr wrap="square" lIns="0" tIns="0" rIns="0" bIns="0" rtlCol="0"/>
          <a:lstStyle/>
          <a:p>
            <a:endParaRPr/>
          </a:p>
        </p:txBody>
      </p:sp>
      <p:sp>
        <p:nvSpPr>
          <p:cNvPr id="18" name="object 18"/>
          <p:cNvSpPr/>
          <p:nvPr/>
        </p:nvSpPr>
        <p:spPr>
          <a:xfrm>
            <a:off x="3276003" y="3596754"/>
            <a:ext cx="2349004" cy="2162238"/>
          </a:xfrm>
          <a:prstGeom prst="rect">
            <a:avLst/>
          </a:prstGeom>
          <a:blipFill>
            <a:blip r:embed="rId7" cstate="print"/>
            <a:stretch>
              <a:fillRect/>
            </a:stretch>
          </a:blipFill>
        </p:spPr>
        <p:txBody>
          <a:bodyPr wrap="square" lIns="0" tIns="0" rIns="0" bIns="0" rtlCol="0"/>
          <a:lstStyle/>
          <a:p>
            <a:endParaRPr dirty="0"/>
          </a:p>
        </p:txBody>
      </p:sp>
      <p:sp>
        <p:nvSpPr>
          <p:cNvPr id="20" name="object 20"/>
          <p:cNvSpPr/>
          <p:nvPr/>
        </p:nvSpPr>
        <p:spPr>
          <a:xfrm>
            <a:off x="2159990" y="885609"/>
            <a:ext cx="3239998" cy="695349"/>
          </a:xfrm>
          <a:prstGeom prst="rect">
            <a:avLst/>
          </a:prstGeom>
          <a:blipFill>
            <a:blip r:embed="rId8" cstate="print"/>
            <a:stretch>
              <a:fillRect/>
            </a:stretch>
          </a:blipFill>
        </p:spPr>
        <p:txBody>
          <a:bodyPr wrap="square" lIns="0" tIns="0" rIns="0" bIns="0" rtlCol="0"/>
          <a:lstStyle/>
          <a:p>
            <a:endParaRPr/>
          </a:p>
        </p:txBody>
      </p:sp>
      <p:sp>
        <p:nvSpPr>
          <p:cNvPr id="21" name="object 21"/>
          <p:cNvSpPr/>
          <p:nvPr/>
        </p:nvSpPr>
        <p:spPr>
          <a:xfrm>
            <a:off x="3088525" y="1498809"/>
            <a:ext cx="1327569" cy="1022623"/>
          </a:xfrm>
          <a:prstGeom prst="rect">
            <a:avLst/>
          </a:prstGeom>
          <a:blipFill>
            <a:blip r:embed="rId9" cstate="print"/>
            <a:stretch>
              <a:fillRect/>
            </a:stretch>
          </a:blipFill>
        </p:spPr>
        <p:txBody>
          <a:bodyPr wrap="square" lIns="0" tIns="0" rIns="0" bIns="0" rtlCol="0"/>
          <a:lstStyle/>
          <a:p>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2159990" y="885609"/>
            <a:ext cx="3239998" cy="69534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3088525" y="1498809"/>
            <a:ext cx="1327569" cy="102262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1209548" y="3225703"/>
            <a:ext cx="5140960" cy="0"/>
          </a:xfrm>
          <a:custGeom>
            <a:avLst/>
            <a:gdLst/>
            <a:ahLst/>
            <a:cxnLst/>
            <a:rect l="l" t="t" r="r" b="b"/>
            <a:pathLst>
              <a:path w="5140960">
                <a:moveTo>
                  <a:pt x="0" y="0"/>
                </a:moveTo>
                <a:lnTo>
                  <a:pt x="5140902" y="0"/>
                </a:lnTo>
              </a:path>
            </a:pathLst>
          </a:custGeom>
          <a:ln w="19050">
            <a:solidFill>
              <a:srgbClr val="FFD14F"/>
            </a:solidFill>
          </a:ln>
        </p:spPr>
        <p:txBody>
          <a:bodyPr wrap="square" lIns="0" tIns="0" rIns="0" bIns="0" rtlCol="0"/>
          <a:lstStyle/>
          <a:p>
            <a:endParaRPr/>
          </a:p>
        </p:txBody>
      </p:sp>
      <p:sp>
        <p:nvSpPr>
          <p:cNvPr id="6" name="object 6"/>
          <p:cNvSpPr txBox="1"/>
          <p:nvPr/>
        </p:nvSpPr>
        <p:spPr>
          <a:xfrm>
            <a:off x="1184300" y="2828721"/>
            <a:ext cx="5203825" cy="4075475"/>
          </a:xfrm>
          <a:prstGeom prst="rect">
            <a:avLst/>
          </a:prstGeom>
        </p:spPr>
        <p:txBody>
          <a:bodyPr vert="horz" wrap="square" lIns="0" tIns="12700" rIns="0" bIns="0" rtlCol="0">
            <a:spAutoFit/>
          </a:bodyPr>
          <a:lstStyle/>
          <a:p>
            <a:pPr marL="635" algn="ctr">
              <a:lnSpc>
                <a:spcPct val="100000"/>
              </a:lnSpc>
              <a:spcBef>
                <a:spcPts val="100"/>
              </a:spcBef>
            </a:pPr>
            <a:r>
              <a:rPr sz="1600" b="1" i="1" spc="-229" dirty="0">
                <a:solidFill>
                  <a:srgbClr val="6BC4E8"/>
                </a:solidFill>
                <a:latin typeface="Times New Roman" panose="02020603050405020304" pitchFamily="18" charset="0"/>
                <a:cs typeface="Times New Roman" panose="02020603050405020304" pitchFamily="18" charset="0"/>
              </a:rPr>
              <a:t>THE </a:t>
            </a:r>
            <a:r>
              <a:rPr sz="1600" b="1" i="1" spc="-120" dirty="0">
                <a:solidFill>
                  <a:srgbClr val="6BC4E8"/>
                </a:solidFill>
                <a:latin typeface="Times New Roman" panose="02020603050405020304" pitchFamily="18" charset="0"/>
                <a:cs typeface="Times New Roman" panose="02020603050405020304" pitchFamily="18" charset="0"/>
              </a:rPr>
              <a:t> </a:t>
            </a:r>
            <a:r>
              <a:rPr lang="en-US" altLang="ja-JP" sz="1600" b="1" i="1" spc="-120" dirty="0">
                <a:solidFill>
                  <a:srgbClr val="6BC4E8"/>
                </a:solidFill>
                <a:latin typeface="Times New Roman" panose="02020603050405020304" pitchFamily="18" charset="0"/>
                <a:cs typeface="Times New Roman" panose="02020603050405020304" pitchFamily="18" charset="0"/>
              </a:rPr>
              <a:t> </a:t>
            </a:r>
            <a:r>
              <a:rPr sz="1600" b="1" i="1" spc="-90" dirty="0">
                <a:solidFill>
                  <a:srgbClr val="6BC4E8"/>
                </a:solidFill>
                <a:latin typeface="Times New Roman" panose="02020603050405020304" pitchFamily="18" charset="0"/>
                <a:cs typeface="Times New Roman" panose="02020603050405020304" pitchFamily="18" charset="0"/>
              </a:rPr>
              <a:t>PACKAGING</a:t>
            </a:r>
            <a:endParaRPr sz="1600" b="1" i="1" dirty="0">
              <a:latin typeface="Times New Roman" panose="02020603050405020304" pitchFamily="18" charset="0"/>
              <a:cs typeface="Times New Roman" panose="02020603050405020304" pitchFamily="18" charset="0"/>
            </a:endParaRPr>
          </a:p>
          <a:p>
            <a:pPr>
              <a:lnSpc>
                <a:spcPct val="100000"/>
              </a:lnSpc>
            </a:pPr>
            <a:endParaRPr sz="2200" dirty="0">
              <a:latin typeface="Arial"/>
              <a:cs typeface="Arial"/>
            </a:endParaRPr>
          </a:p>
          <a:p>
            <a:pPr marL="12700" marR="5080" algn="just">
              <a:lnSpc>
                <a:spcPts val="1400"/>
              </a:lnSpc>
              <a:spcBef>
                <a:spcPts val="5"/>
              </a:spcBef>
            </a:pPr>
            <a:r>
              <a:rPr lang="ja-JP" altLang="ja-JP" sz="1200" dirty="0">
                <a:solidFill>
                  <a:schemeClr val="accent5">
                    <a:lumMod val="75000"/>
                  </a:schemeClr>
                </a:solidFill>
                <a:latin typeface="Meiryo UI" panose="020B0604030504040204" pitchFamily="50" charset="-128"/>
                <a:ea typeface="Meiryo UI" panose="020B0604030504040204" pitchFamily="50" charset="-128"/>
              </a:rPr>
              <a:t>どちらのボトルも、これまでの「ライトブルー」シリーズのフレグランスに続き、</a:t>
            </a:r>
            <a:r>
              <a:rPr lang="en-US" altLang="ja-JP" sz="1200" dirty="0">
                <a:solidFill>
                  <a:schemeClr val="accent5">
                    <a:lumMod val="75000"/>
                  </a:schemeClr>
                </a:solidFill>
                <a:latin typeface="Meiryo UI" panose="020B0604030504040204" pitchFamily="50" charset="-128"/>
                <a:ea typeface="Meiryo UI" panose="020B0604030504040204" pitchFamily="50" charset="-128"/>
              </a:rPr>
              <a:t>20</a:t>
            </a:r>
            <a:r>
              <a:rPr lang="ja-JP" altLang="ja-JP" sz="1200" dirty="0">
                <a:solidFill>
                  <a:schemeClr val="accent5">
                    <a:lumMod val="75000"/>
                  </a:schemeClr>
                </a:solidFill>
                <a:latin typeface="Meiryo UI" panose="020B0604030504040204" pitchFamily="50" charset="-128"/>
                <a:ea typeface="Meiryo UI" panose="020B0604030504040204" pitchFamily="50" charset="-128"/>
              </a:rPr>
              <a:t>年の歴史の伝統的人気商品のアイコニックなシルエットをそのまま起用していますが、色は、きらめく地中海の色合いからインスピレーションを得た新らしいブルーカラーで作り替えました。</a:t>
            </a:r>
            <a:endParaRPr lang="en-US" altLang="ja-JP" sz="1200" dirty="0">
              <a:solidFill>
                <a:schemeClr val="accent5">
                  <a:lumMod val="75000"/>
                </a:schemeClr>
              </a:solidFill>
              <a:latin typeface="Meiryo UI" panose="020B0604030504040204" pitchFamily="50" charset="-128"/>
              <a:ea typeface="Meiryo UI" panose="020B0604030504040204" pitchFamily="50" charset="-128"/>
            </a:endParaRPr>
          </a:p>
          <a:p>
            <a:pPr marL="12700" marR="5080" algn="just">
              <a:lnSpc>
                <a:spcPts val="1400"/>
              </a:lnSpc>
              <a:spcBef>
                <a:spcPts val="5"/>
              </a:spcBef>
            </a:pPr>
            <a:r>
              <a:rPr lang="ja-JP" altLang="ja-JP" sz="1200" dirty="0">
                <a:solidFill>
                  <a:schemeClr val="accent5">
                    <a:lumMod val="75000"/>
                  </a:schemeClr>
                </a:solidFill>
                <a:latin typeface="Meiryo UI" panose="020B0604030504040204" pitchFamily="50" charset="-128"/>
                <a:ea typeface="Meiryo UI" panose="020B0604030504040204" pitchFamily="50" charset="-128"/>
              </a:rPr>
              <a:t>女性用の輝くターコイズカラーのガラスが明るい青色の海を彷彿させ、男性用の濃厚な紺碧は深い水域の彩度を思い起こさせます。</a:t>
            </a:r>
            <a:r>
              <a:rPr lang="en-US" altLang="ja-JP" sz="1200" dirty="0">
                <a:solidFill>
                  <a:schemeClr val="accent5">
                    <a:lumMod val="75000"/>
                  </a:schemeClr>
                </a:solidFill>
                <a:latin typeface="Meiryo UI" panose="020B0604030504040204" pitchFamily="50" charset="-128"/>
                <a:ea typeface="Meiryo UI" panose="020B0604030504040204" pitchFamily="50" charset="-128"/>
              </a:rPr>
              <a:t>2</a:t>
            </a:r>
            <a:r>
              <a:rPr lang="ja-JP" altLang="ja-JP" sz="1200" dirty="0">
                <a:solidFill>
                  <a:schemeClr val="accent5">
                    <a:lumMod val="75000"/>
                  </a:schemeClr>
                </a:solidFill>
                <a:latin typeface="Meiryo UI" panose="020B0604030504040204" pitchFamily="50" charset="-128"/>
                <a:ea typeface="Meiryo UI" panose="020B0604030504040204" pitchFamily="50" charset="-128"/>
              </a:rPr>
              <a:t>本のボトルは互いを完璧に引き立て合い、</a:t>
            </a:r>
            <a:endParaRPr lang="en-US" altLang="ja-JP" sz="1200" dirty="0">
              <a:solidFill>
                <a:schemeClr val="accent5">
                  <a:lumMod val="75000"/>
                </a:schemeClr>
              </a:solidFill>
              <a:latin typeface="Meiryo UI" panose="020B0604030504040204" pitchFamily="50" charset="-128"/>
              <a:ea typeface="Meiryo UI" panose="020B0604030504040204" pitchFamily="50" charset="-128"/>
            </a:endParaRPr>
          </a:p>
          <a:p>
            <a:pPr marL="12700" marR="5080" algn="just">
              <a:lnSpc>
                <a:spcPts val="1400"/>
              </a:lnSpc>
              <a:spcBef>
                <a:spcPts val="5"/>
              </a:spcBef>
            </a:pPr>
            <a:r>
              <a:rPr lang="ja-JP" altLang="ja-JP" sz="1200" dirty="0">
                <a:solidFill>
                  <a:schemeClr val="accent5">
                    <a:lumMod val="75000"/>
                  </a:schemeClr>
                </a:solidFill>
                <a:latin typeface="Meiryo UI" panose="020B0604030504040204" pitchFamily="50" charset="-128"/>
                <a:ea typeface="Meiryo UI" panose="020B0604030504040204" pitchFamily="50" charset="-128"/>
              </a:rPr>
              <a:t>両ボトルとも輝くゴールドのアクセントが施され、波にきらめく地中海の太陽のまばゆいばかりの光を彷彿させます。</a:t>
            </a:r>
          </a:p>
          <a:p>
            <a:pPr marL="12700" marR="5080" algn="just">
              <a:lnSpc>
                <a:spcPts val="1400"/>
              </a:lnSpc>
              <a:spcBef>
                <a:spcPts val="5"/>
              </a:spcBef>
            </a:pPr>
            <a:endParaRPr sz="1200" dirty="0">
              <a:latin typeface="Lucida Sans"/>
              <a:cs typeface="Lucida Sans"/>
            </a:endParaRPr>
          </a:p>
          <a:p>
            <a:pPr>
              <a:lnSpc>
                <a:spcPct val="100000"/>
              </a:lnSpc>
              <a:spcBef>
                <a:spcPts val="10"/>
              </a:spcBef>
            </a:pPr>
            <a:endParaRPr sz="1300" dirty="0">
              <a:latin typeface="Lucida Sans"/>
              <a:cs typeface="Lucida Sans"/>
            </a:endParaRPr>
          </a:p>
          <a:p>
            <a:pPr marL="1270" algn="ctr">
              <a:lnSpc>
                <a:spcPct val="100000"/>
              </a:lnSpc>
            </a:pPr>
            <a:r>
              <a:rPr sz="1600" b="1" i="1" spc="-229" dirty="0">
                <a:solidFill>
                  <a:srgbClr val="6BC4E8"/>
                </a:solidFill>
                <a:latin typeface="Times New Roman" panose="02020603050405020304" pitchFamily="18" charset="0"/>
                <a:cs typeface="Times New Roman" panose="02020603050405020304" pitchFamily="18" charset="0"/>
              </a:rPr>
              <a:t>THE</a:t>
            </a:r>
            <a:r>
              <a:rPr lang="en-US" altLang="ja-JP" sz="1600" b="1" i="1" spc="-229" dirty="0">
                <a:solidFill>
                  <a:srgbClr val="6BC4E8"/>
                </a:solidFill>
                <a:latin typeface="Times New Roman" panose="02020603050405020304" pitchFamily="18" charset="0"/>
                <a:cs typeface="Times New Roman" panose="02020603050405020304" pitchFamily="18" charset="0"/>
              </a:rPr>
              <a:t> </a:t>
            </a:r>
            <a:r>
              <a:rPr sz="1600" b="1" i="1" spc="-229" dirty="0">
                <a:solidFill>
                  <a:srgbClr val="6BC4E8"/>
                </a:solidFill>
                <a:latin typeface="Times New Roman" panose="02020603050405020304" pitchFamily="18" charset="0"/>
                <a:cs typeface="Times New Roman" panose="02020603050405020304" pitchFamily="18" charset="0"/>
              </a:rPr>
              <a:t> </a:t>
            </a:r>
            <a:r>
              <a:rPr lang="en-US" altLang="ja-JP" sz="1600" b="1" i="1" spc="-229" dirty="0">
                <a:solidFill>
                  <a:srgbClr val="6BC4E8"/>
                </a:solidFill>
                <a:latin typeface="Times New Roman" panose="02020603050405020304" pitchFamily="18" charset="0"/>
                <a:cs typeface="Times New Roman" panose="02020603050405020304" pitchFamily="18" charset="0"/>
              </a:rPr>
              <a:t>  </a:t>
            </a:r>
            <a:r>
              <a:rPr sz="1600" b="1" i="1" spc="-120" dirty="0">
                <a:solidFill>
                  <a:srgbClr val="6BC4E8"/>
                </a:solidFill>
                <a:latin typeface="Times New Roman" panose="02020603050405020304" pitchFamily="18" charset="0"/>
                <a:cs typeface="Times New Roman" panose="02020603050405020304" pitchFamily="18" charset="0"/>
              </a:rPr>
              <a:t>DIGITAL</a:t>
            </a:r>
            <a:r>
              <a:rPr sz="1600" b="1" i="1" spc="-5" dirty="0">
                <a:solidFill>
                  <a:srgbClr val="6BC4E8"/>
                </a:solidFill>
                <a:latin typeface="Times New Roman" panose="02020603050405020304" pitchFamily="18" charset="0"/>
                <a:cs typeface="Times New Roman" panose="02020603050405020304" pitchFamily="18" charset="0"/>
              </a:rPr>
              <a:t> </a:t>
            </a:r>
            <a:r>
              <a:rPr sz="1600" b="1" i="1" spc="-55" dirty="0">
                <a:solidFill>
                  <a:srgbClr val="6BC4E8"/>
                </a:solidFill>
                <a:latin typeface="Times New Roman" panose="02020603050405020304" pitchFamily="18" charset="0"/>
                <a:cs typeface="Times New Roman" panose="02020603050405020304" pitchFamily="18" charset="0"/>
              </a:rPr>
              <a:t>CAMPAIGN</a:t>
            </a:r>
            <a:endParaRPr sz="1600" b="1" i="1" dirty="0">
              <a:latin typeface="Times New Roman" panose="02020603050405020304" pitchFamily="18" charset="0"/>
              <a:cs typeface="Times New Roman" panose="02020603050405020304" pitchFamily="18" charset="0"/>
            </a:endParaRPr>
          </a:p>
          <a:p>
            <a:pPr>
              <a:lnSpc>
                <a:spcPct val="100000"/>
              </a:lnSpc>
            </a:pPr>
            <a:endParaRPr sz="2200" dirty="0">
              <a:latin typeface="Arial"/>
              <a:cs typeface="Arial"/>
            </a:endParaRPr>
          </a:p>
          <a:p>
            <a:pPr marL="12700" marR="5715" algn="just">
              <a:lnSpc>
                <a:spcPts val="1400"/>
              </a:lnSpc>
              <a:spcBef>
                <a:spcPts val="5"/>
              </a:spcBef>
            </a:pPr>
            <a:r>
              <a:rPr lang="ja-JP" altLang="ja-JP" sz="1200" dirty="0">
                <a:solidFill>
                  <a:schemeClr val="accent5">
                    <a:lumMod val="75000"/>
                  </a:schemeClr>
                </a:solidFill>
                <a:latin typeface="Meiryo UI" panose="020B0604030504040204" pitchFamily="50" charset="-128"/>
                <a:ea typeface="Meiryo UI" panose="020B0604030504040204" pitchFamily="50" charset="-128"/>
              </a:rPr>
              <a:t>スティーブン・ブラームスが監督を務めた動画には、ビアンカ・バルティとデビッド・ガンディが起用し、「ライトブルー」のラブストーリーの舞台は「ライトブルー」の象徴的なカプリ島の</a:t>
            </a:r>
            <a:endParaRPr lang="en-US" altLang="ja-JP" sz="1200" dirty="0">
              <a:solidFill>
                <a:schemeClr val="accent5">
                  <a:lumMod val="75000"/>
                </a:schemeClr>
              </a:solidFill>
              <a:latin typeface="Meiryo UI" panose="020B0604030504040204" pitchFamily="50" charset="-128"/>
              <a:ea typeface="Meiryo UI" panose="020B0604030504040204" pitchFamily="50" charset="-128"/>
            </a:endParaRPr>
          </a:p>
          <a:p>
            <a:pPr marL="12700" marR="5715" algn="just">
              <a:lnSpc>
                <a:spcPts val="1400"/>
              </a:lnSpc>
              <a:spcBef>
                <a:spcPts val="5"/>
              </a:spcBef>
            </a:pPr>
            <a:r>
              <a:rPr lang="ja-JP" altLang="ja-JP" sz="1200" dirty="0">
                <a:solidFill>
                  <a:schemeClr val="accent5">
                    <a:lumMod val="75000"/>
                  </a:schemeClr>
                </a:solidFill>
                <a:latin typeface="Meiryo UI" panose="020B0604030504040204" pitchFamily="50" charset="-128"/>
                <a:ea typeface="Meiryo UI" panose="020B0604030504040204" pitchFamily="50" charset="-128"/>
              </a:rPr>
              <a:t>ファラッリオーニ岩礁群の目の前です。今回、この新章では、きらめく光とターコイズの海という魅力的な環境で日光浴や海水浴を楽しみつつ、永遠の愛の精神を祝福します。</a:t>
            </a:r>
            <a:endParaRPr lang="en-US" altLang="ja-JP" sz="1200" dirty="0">
              <a:solidFill>
                <a:schemeClr val="accent5">
                  <a:lumMod val="75000"/>
                </a:schemeClr>
              </a:solidFill>
              <a:latin typeface="Meiryo UI" panose="020B0604030504040204" pitchFamily="50" charset="-128"/>
              <a:ea typeface="Meiryo UI" panose="020B0604030504040204" pitchFamily="50" charset="-128"/>
            </a:endParaRPr>
          </a:p>
          <a:p>
            <a:pPr marL="12700" marR="5715" algn="just">
              <a:lnSpc>
                <a:spcPts val="1400"/>
              </a:lnSpc>
              <a:spcBef>
                <a:spcPts val="5"/>
              </a:spcBef>
            </a:pPr>
            <a:r>
              <a:rPr lang="ja-JP" altLang="ja-JP" sz="1200" dirty="0">
                <a:solidFill>
                  <a:schemeClr val="accent5">
                    <a:lumMod val="75000"/>
                  </a:schemeClr>
                </a:solidFill>
                <a:latin typeface="Meiryo UI" panose="020B0604030504040204" pitchFamily="50" charset="-128"/>
                <a:ea typeface="Meiryo UI" panose="020B0604030504040204" pitchFamily="50" charset="-128"/>
              </a:rPr>
              <a:t>一方、モレリ兄弟が撮影した画像は永遠に続く永久の愛の大切な一瞬一瞬が捉えられていて、暖かく親密な仲睦まじい雰囲気が伝わってきます。</a:t>
            </a:r>
          </a:p>
          <a:p>
            <a:pPr marL="12700" marR="5715" algn="just">
              <a:lnSpc>
                <a:spcPts val="1400"/>
              </a:lnSpc>
              <a:spcBef>
                <a:spcPts val="5"/>
              </a:spcBef>
            </a:pPr>
            <a:endParaRPr sz="1200" dirty="0">
              <a:latin typeface="Lucida Sans"/>
              <a:cs typeface="Lucida Sans"/>
            </a:endParaRPr>
          </a:p>
        </p:txBody>
      </p:sp>
      <p:sp>
        <p:nvSpPr>
          <p:cNvPr id="7" name="object 7"/>
          <p:cNvSpPr/>
          <p:nvPr/>
        </p:nvSpPr>
        <p:spPr>
          <a:xfrm>
            <a:off x="1209548" y="5379122"/>
            <a:ext cx="5140960" cy="0"/>
          </a:xfrm>
          <a:custGeom>
            <a:avLst/>
            <a:gdLst/>
            <a:ahLst/>
            <a:cxnLst/>
            <a:rect l="l" t="t" r="r" b="b"/>
            <a:pathLst>
              <a:path w="5140960">
                <a:moveTo>
                  <a:pt x="0" y="0"/>
                </a:moveTo>
                <a:lnTo>
                  <a:pt x="5140902" y="0"/>
                </a:lnTo>
              </a:path>
            </a:pathLst>
          </a:custGeom>
          <a:ln w="19050">
            <a:solidFill>
              <a:srgbClr val="FFD14F"/>
            </a:solidFill>
          </a:ln>
        </p:spPr>
        <p:txBody>
          <a:bodyPr wrap="square" lIns="0" tIns="0" rIns="0" bIns="0" rtlCol="0"/>
          <a:lstStyle/>
          <a:p>
            <a:endParaRPr/>
          </a:p>
        </p:txBody>
      </p:sp>
      <p:pic>
        <p:nvPicPr>
          <p:cNvPr id="18" name="図 17">
            <a:extLst>
              <a:ext uri="{FF2B5EF4-FFF2-40B4-BE49-F238E27FC236}">
                <a16:creationId xmlns:a16="http://schemas.microsoft.com/office/drawing/2014/main" id="{248CF295-58B3-46C4-9EE2-89802BB90FDE}"/>
              </a:ext>
            </a:extLst>
          </p:cNvPr>
          <p:cNvPicPr>
            <a:picLocks noChangeAspect="1"/>
          </p:cNvPicPr>
          <p:nvPr/>
        </p:nvPicPr>
        <p:blipFill>
          <a:blip r:embed="rId4"/>
          <a:stretch>
            <a:fillRect/>
          </a:stretch>
        </p:blipFill>
        <p:spPr>
          <a:xfrm>
            <a:off x="953780" y="6946900"/>
            <a:ext cx="5567670" cy="3429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2159990" y="885609"/>
            <a:ext cx="3239998" cy="69534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3088525" y="1498809"/>
            <a:ext cx="1327569" cy="1022623"/>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2537512" y="2757093"/>
            <a:ext cx="3221938" cy="320601"/>
          </a:xfrm>
          <a:prstGeom prst="rect">
            <a:avLst/>
          </a:prstGeom>
        </p:spPr>
        <p:txBody>
          <a:bodyPr vert="horz" wrap="square" lIns="0" tIns="12700" rIns="0" bIns="0" rtlCol="0">
            <a:spAutoFit/>
          </a:bodyPr>
          <a:lstStyle/>
          <a:p>
            <a:pPr marL="12700">
              <a:lnSpc>
                <a:spcPct val="100000"/>
              </a:lnSpc>
              <a:spcBef>
                <a:spcPts val="100"/>
              </a:spcBef>
            </a:pPr>
            <a:r>
              <a:rPr sz="2000" b="1" i="1" spc="-229" dirty="0">
                <a:solidFill>
                  <a:srgbClr val="6BC4E8"/>
                </a:solidFill>
                <a:latin typeface="Times New Roman" panose="02020603050405020304" pitchFamily="18" charset="0"/>
                <a:cs typeface="Times New Roman" panose="02020603050405020304" pitchFamily="18" charset="0"/>
              </a:rPr>
              <a:t>THE </a:t>
            </a:r>
            <a:r>
              <a:rPr lang="en-US" altLang="ja-JP" sz="2000" b="1" i="1" spc="-229" dirty="0">
                <a:solidFill>
                  <a:srgbClr val="6BC4E8"/>
                </a:solidFill>
                <a:latin typeface="Times New Roman" panose="02020603050405020304" pitchFamily="18" charset="0"/>
                <a:cs typeface="Times New Roman" panose="02020603050405020304" pitchFamily="18" charset="0"/>
              </a:rPr>
              <a:t>   </a:t>
            </a:r>
            <a:r>
              <a:rPr sz="2000" b="1" i="1" spc="-180" dirty="0">
                <a:solidFill>
                  <a:srgbClr val="6BC4E8"/>
                </a:solidFill>
                <a:latin typeface="Times New Roman" panose="02020603050405020304" pitchFamily="18" charset="0"/>
                <a:cs typeface="Times New Roman" panose="02020603050405020304" pitchFamily="18" charset="0"/>
              </a:rPr>
              <a:t>PRODUCTS</a:t>
            </a:r>
            <a:r>
              <a:rPr sz="2000" b="1" i="1" spc="-50" dirty="0">
                <a:solidFill>
                  <a:srgbClr val="6BC4E8"/>
                </a:solidFill>
                <a:latin typeface="Times New Roman" panose="02020603050405020304" pitchFamily="18" charset="0"/>
                <a:cs typeface="Times New Roman" panose="02020603050405020304" pitchFamily="18" charset="0"/>
              </a:rPr>
              <a:t> </a:t>
            </a:r>
            <a:r>
              <a:rPr lang="en-US" altLang="ja-JP" sz="2000" b="1" i="1" spc="-50" dirty="0">
                <a:solidFill>
                  <a:srgbClr val="6BC4E8"/>
                </a:solidFill>
                <a:latin typeface="Times New Roman" panose="02020603050405020304" pitchFamily="18" charset="0"/>
                <a:cs typeface="Times New Roman" panose="02020603050405020304" pitchFamily="18" charset="0"/>
              </a:rPr>
              <a:t> </a:t>
            </a:r>
            <a:r>
              <a:rPr sz="2000" b="1" i="1" spc="-195" dirty="0">
                <a:solidFill>
                  <a:srgbClr val="6BC4E8"/>
                </a:solidFill>
                <a:latin typeface="Times New Roman" panose="02020603050405020304" pitchFamily="18" charset="0"/>
                <a:cs typeface="Times New Roman" panose="02020603050405020304" pitchFamily="18" charset="0"/>
              </a:rPr>
              <a:t>LIST</a:t>
            </a:r>
            <a:endParaRPr sz="2000" b="1" i="1" dirty="0">
              <a:latin typeface="Times New Roman" panose="02020603050405020304" pitchFamily="18" charset="0"/>
              <a:cs typeface="Times New Roman" panose="02020603050405020304" pitchFamily="18" charset="0"/>
            </a:endParaRPr>
          </a:p>
        </p:txBody>
      </p:sp>
      <p:sp>
        <p:nvSpPr>
          <p:cNvPr id="14" name="object 14"/>
          <p:cNvSpPr/>
          <p:nvPr/>
        </p:nvSpPr>
        <p:spPr>
          <a:xfrm>
            <a:off x="3278036" y="3313356"/>
            <a:ext cx="881214" cy="2059516"/>
          </a:xfrm>
          <a:prstGeom prst="rect">
            <a:avLst/>
          </a:prstGeom>
          <a:blipFill>
            <a:blip r:embed="rId4" cstate="print"/>
            <a:stretch>
              <a:fillRect/>
            </a:stretch>
          </a:blipFill>
        </p:spPr>
        <p:txBody>
          <a:bodyPr wrap="square" lIns="0" tIns="0" rIns="0" bIns="0" rtlCol="0"/>
          <a:lstStyle/>
          <a:p>
            <a:endParaRPr/>
          </a:p>
        </p:txBody>
      </p:sp>
      <p:sp>
        <p:nvSpPr>
          <p:cNvPr id="15" name="object 15"/>
          <p:cNvSpPr/>
          <p:nvPr/>
        </p:nvSpPr>
        <p:spPr>
          <a:xfrm>
            <a:off x="3321050" y="6358497"/>
            <a:ext cx="881214" cy="1807603"/>
          </a:xfrm>
          <a:prstGeom prst="rect">
            <a:avLst/>
          </a:prstGeom>
          <a:blipFill>
            <a:blip r:embed="rId5" cstate="print"/>
            <a:stretch>
              <a:fillRect/>
            </a:stretch>
          </a:blipFill>
        </p:spPr>
        <p:txBody>
          <a:bodyPr wrap="square" lIns="0" tIns="0" rIns="0" bIns="0" rtlCol="0"/>
          <a:lstStyle/>
          <a:p>
            <a:endParaRPr/>
          </a:p>
        </p:txBody>
      </p:sp>
      <p:sp>
        <p:nvSpPr>
          <p:cNvPr id="20" name="object 20"/>
          <p:cNvSpPr txBox="1"/>
          <p:nvPr/>
        </p:nvSpPr>
        <p:spPr>
          <a:xfrm>
            <a:off x="2784895" y="5422900"/>
            <a:ext cx="3050755" cy="705321"/>
          </a:xfrm>
          <a:prstGeom prst="rect">
            <a:avLst/>
          </a:prstGeom>
        </p:spPr>
        <p:txBody>
          <a:bodyPr vert="horz" wrap="square" lIns="0" tIns="12700" rIns="0" bIns="0" rtlCol="0">
            <a:spAutoFit/>
          </a:bodyPr>
          <a:lstStyle/>
          <a:p>
            <a:pPr>
              <a:lnSpc>
                <a:spcPct val="100000"/>
              </a:lnSpc>
              <a:spcBef>
                <a:spcPts val="160"/>
              </a:spcBef>
            </a:pPr>
            <a:r>
              <a:rPr sz="1000" spc="-80" dirty="0">
                <a:solidFill>
                  <a:srgbClr val="4C86A0"/>
                </a:solidFill>
                <a:latin typeface="Meiryo UI" panose="020B0604030504040204" pitchFamily="50" charset="-128"/>
                <a:ea typeface="Meiryo UI" panose="020B0604030504040204" pitchFamily="50" charset="-128"/>
                <a:cs typeface="Arial"/>
              </a:rPr>
              <a:t>25m</a:t>
            </a:r>
            <a:r>
              <a:rPr lang="en-US" sz="1000" spc="-80" dirty="0">
                <a:solidFill>
                  <a:schemeClr val="accent5">
                    <a:lumMod val="75000"/>
                  </a:schemeClr>
                </a:solidFill>
                <a:latin typeface="Meiryo UI" panose="020B0604030504040204" pitchFamily="50" charset="-128"/>
                <a:ea typeface="Meiryo UI" panose="020B0604030504040204" pitchFamily="50" charset="-128"/>
                <a:cs typeface="Arial"/>
              </a:rPr>
              <a:t>L      </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7,200</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税込</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7,920</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a:t>
            </a:r>
            <a:r>
              <a:rPr sz="1000" spc="-80" dirty="0">
                <a:solidFill>
                  <a:schemeClr val="accent5">
                    <a:lumMod val="75000"/>
                  </a:schemeClr>
                </a:solidFill>
                <a:latin typeface="Meiryo UI" panose="020B0604030504040204" pitchFamily="50" charset="-128"/>
                <a:ea typeface="Meiryo UI" panose="020B0604030504040204" pitchFamily="50" charset="-128"/>
                <a:cs typeface="Arial"/>
              </a:rPr>
              <a:t> </a:t>
            </a:r>
            <a:endParaRPr lang="en-US" altLang="ja-JP" sz="1000" spc="-85" dirty="0">
              <a:solidFill>
                <a:schemeClr val="accent5">
                  <a:lumMod val="75000"/>
                </a:schemeClr>
              </a:solidFill>
              <a:latin typeface="Meiryo UI" panose="020B0604030504040204" pitchFamily="50" charset="-128"/>
              <a:ea typeface="Meiryo UI" panose="020B0604030504040204" pitchFamily="50" charset="-128"/>
              <a:cs typeface="Arial"/>
            </a:endParaRPr>
          </a:p>
          <a:p>
            <a:pPr>
              <a:lnSpc>
                <a:spcPct val="100000"/>
              </a:lnSpc>
              <a:spcBef>
                <a:spcPts val="160"/>
              </a:spcBef>
            </a:pPr>
            <a:r>
              <a:rPr sz="1000" spc="-75" dirty="0">
                <a:solidFill>
                  <a:srgbClr val="4C86A0"/>
                </a:solidFill>
                <a:latin typeface="Meiryo UI" panose="020B0604030504040204" pitchFamily="50" charset="-128"/>
                <a:ea typeface="Meiryo UI" panose="020B0604030504040204" pitchFamily="50" charset="-128"/>
                <a:cs typeface="Arial"/>
              </a:rPr>
              <a:t>50m</a:t>
            </a:r>
            <a:r>
              <a:rPr lang="en-US" sz="1000" spc="-75" dirty="0">
                <a:solidFill>
                  <a:srgbClr val="4C86A0"/>
                </a:solidFill>
                <a:latin typeface="Meiryo UI" panose="020B0604030504040204" pitchFamily="50" charset="-128"/>
                <a:ea typeface="Meiryo UI" panose="020B0604030504040204" pitchFamily="50" charset="-128"/>
                <a:cs typeface="Arial"/>
              </a:rPr>
              <a:t>L    </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10,100</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税込</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11,110</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a:t>
            </a:r>
            <a:endParaRPr lang="en-US" altLang="ja-JP" sz="1000" spc="-90" dirty="0">
              <a:solidFill>
                <a:schemeClr val="accent5">
                  <a:lumMod val="75000"/>
                </a:schemeClr>
              </a:solidFill>
              <a:latin typeface="Meiryo UI" panose="020B0604030504040204" pitchFamily="50" charset="-128"/>
              <a:ea typeface="Meiryo UI" panose="020B0604030504040204" pitchFamily="50" charset="-128"/>
              <a:cs typeface="Arial"/>
            </a:endParaRPr>
          </a:p>
          <a:p>
            <a:pPr>
              <a:lnSpc>
                <a:spcPct val="100000"/>
              </a:lnSpc>
              <a:spcBef>
                <a:spcPts val="160"/>
              </a:spcBef>
            </a:pPr>
            <a:r>
              <a:rPr lang="en-US" altLang="ja-JP" sz="1000" spc="-90" dirty="0">
                <a:solidFill>
                  <a:srgbClr val="4C86A0"/>
                </a:solidFill>
                <a:latin typeface="Meiryo UI" panose="020B0604030504040204" pitchFamily="50" charset="-128"/>
                <a:ea typeface="Meiryo UI" panose="020B0604030504040204" pitchFamily="50" charset="-128"/>
                <a:cs typeface="Arial"/>
              </a:rPr>
              <a:t>1</a:t>
            </a:r>
            <a:r>
              <a:rPr sz="1000" spc="-90" dirty="0">
                <a:solidFill>
                  <a:srgbClr val="4C86A0"/>
                </a:solidFill>
                <a:latin typeface="Meiryo UI" panose="020B0604030504040204" pitchFamily="50" charset="-128"/>
                <a:ea typeface="Meiryo UI" panose="020B0604030504040204" pitchFamily="50" charset="-128"/>
                <a:cs typeface="Arial"/>
              </a:rPr>
              <a:t>00m</a:t>
            </a:r>
            <a:r>
              <a:rPr lang="en-US" sz="1000" spc="-90" dirty="0">
                <a:solidFill>
                  <a:srgbClr val="4C86A0"/>
                </a:solidFill>
                <a:latin typeface="Meiryo UI" panose="020B0604030504040204" pitchFamily="50" charset="-128"/>
                <a:ea typeface="Meiryo UI" panose="020B0604030504040204" pitchFamily="50" charset="-128"/>
                <a:cs typeface="Arial"/>
              </a:rPr>
              <a:t>L  </a:t>
            </a:r>
            <a:r>
              <a:rPr lang="en-US" altLang="ja-JP" sz="1000" dirty="0">
                <a:solidFill>
                  <a:schemeClr val="accent5">
                    <a:lumMod val="75000"/>
                  </a:schemeClr>
                </a:solidFill>
                <a:latin typeface="Meiryo UI" panose="020B0604030504040204" pitchFamily="50" charset="-128"/>
                <a:ea typeface="Meiryo UI" panose="020B0604030504040204" pitchFamily="50" charset="-128"/>
              </a:rPr>
              <a:t>13,500</a:t>
            </a:r>
            <a:r>
              <a:rPr lang="ja-JP" altLang="ja-JP" sz="1000" dirty="0">
                <a:solidFill>
                  <a:schemeClr val="accent5">
                    <a:lumMod val="75000"/>
                  </a:schemeClr>
                </a:solidFill>
                <a:latin typeface="Meiryo UI" panose="020B0604030504040204" pitchFamily="50" charset="-128"/>
                <a:ea typeface="Meiryo UI" panose="020B0604030504040204" pitchFamily="50" charset="-128"/>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rPr>
              <a:t>(</a:t>
            </a:r>
            <a:r>
              <a:rPr lang="ja-JP" altLang="ja-JP" sz="1000" dirty="0">
                <a:solidFill>
                  <a:schemeClr val="accent5">
                    <a:lumMod val="75000"/>
                  </a:schemeClr>
                </a:solidFill>
                <a:latin typeface="Meiryo UI" panose="020B0604030504040204" pitchFamily="50" charset="-128"/>
                <a:ea typeface="Meiryo UI" panose="020B0604030504040204" pitchFamily="50" charset="-128"/>
              </a:rPr>
              <a:t>税込</a:t>
            </a:r>
            <a:r>
              <a:rPr lang="en-US" altLang="ja-JP" sz="1000" dirty="0">
                <a:solidFill>
                  <a:schemeClr val="accent5">
                    <a:lumMod val="75000"/>
                  </a:schemeClr>
                </a:solidFill>
                <a:latin typeface="Meiryo UI" panose="020B0604030504040204" pitchFamily="50" charset="-128"/>
                <a:ea typeface="Meiryo UI" panose="020B0604030504040204" pitchFamily="50" charset="-128"/>
              </a:rPr>
              <a:t>14,850</a:t>
            </a:r>
            <a:r>
              <a:rPr lang="ja-JP" altLang="ja-JP" sz="1000" dirty="0">
                <a:solidFill>
                  <a:schemeClr val="accent5">
                    <a:lumMod val="75000"/>
                  </a:schemeClr>
                </a:solidFill>
                <a:latin typeface="Meiryo UI" panose="020B0604030504040204" pitchFamily="50" charset="-128"/>
                <a:ea typeface="Meiryo UI" panose="020B0604030504040204" pitchFamily="50" charset="-128"/>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rPr>
              <a:t>)</a:t>
            </a:r>
          </a:p>
          <a:p>
            <a:pPr>
              <a:spcBef>
                <a:spcPts val="160"/>
              </a:spcBef>
            </a:pPr>
            <a:r>
              <a:rPr lang="en-US" altLang="zh-CN" sz="1000" dirty="0">
                <a:solidFill>
                  <a:schemeClr val="accent5">
                    <a:lumMod val="75000"/>
                  </a:schemeClr>
                </a:solidFill>
                <a:latin typeface="Meiryo UI" panose="020B0604030504040204" pitchFamily="50" charset="-128"/>
                <a:ea typeface="Meiryo UI" panose="020B0604030504040204" pitchFamily="50" charset="-128"/>
                <a:cs typeface="ＭＳ 明朝" panose="02020609040205080304" pitchFamily="17" charset="-128"/>
              </a:rPr>
              <a:t>10mL </a:t>
            </a:r>
            <a:r>
              <a:rPr lang="ja-JP" altLang="en-US" sz="1000" dirty="0">
                <a:solidFill>
                  <a:schemeClr val="accent5">
                    <a:lumMod val="75000"/>
                  </a:schemeClr>
                </a:solidFill>
                <a:latin typeface="Meiryo UI" panose="020B0604030504040204" pitchFamily="50" charset="-128"/>
                <a:ea typeface="Meiryo UI" panose="020B0604030504040204" pitchFamily="50" charset="-128"/>
                <a:cs typeface="ＭＳ 明朝" panose="02020609040205080304" pitchFamily="17" charset="-128"/>
              </a:rPr>
              <a:t>   </a:t>
            </a:r>
            <a:r>
              <a:rPr lang="en-US" altLang="zh-CN" sz="1000" dirty="0">
                <a:solidFill>
                  <a:schemeClr val="accent5">
                    <a:lumMod val="75000"/>
                  </a:schemeClr>
                </a:solidFill>
                <a:latin typeface="Meiryo UI" panose="020B0604030504040204" pitchFamily="50" charset="-128"/>
                <a:ea typeface="Meiryo UI" panose="020B0604030504040204" pitchFamily="50" charset="-128"/>
                <a:cs typeface="ＭＳ 明朝" panose="02020609040205080304" pitchFamily="17" charset="-128"/>
              </a:rPr>
              <a:t>3,400</a:t>
            </a:r>
            <a:r>
              <a:rPr lang="zh-CN" altLang="en-US" sz="1000" dirty="0">
                <a:solidFill>
                  <a:schemeClr val="accent5">
                    <a:lumMod val="75000"/>
                  </a:schemeClr>
                </a:solidFill>
                <a:latin typeface="Meiryo UI" panose="020B0604030504040204" pitchFamily="50" charset="-128"/>
                <a:ea typeface="Meiryo UI" panose="020B0604030504040204" pitchFamily="50" charset="-128"/>
                <a:cs typeface="ＭＳ 明朝" panose="02020609040205080304" pitchFamily="17" charset="-128"/>
              </a:rPr>
              <a:t>円</a:t>
            </a:r>
            <a:r>
              <a:rPr lang="en-US" altLang="zh-CN" sz="1000" dirty="0">
                <a:solidFill>
                  <a:schemeClr val="accent5">
                    <a:lumMod val="75000"/>
                  </a:schemeClr>
                </a:solidFill>
                <a:latin typeface="Meiryo UI" panose="020B0604030504040204" pitchFamily="50" charset="-128"/>
                <a:ea typeface="Meiryo UI" panose="020B0604030504040204" pitchFamily="50" charset="-128"/>
                <a:cs typeface="ＭＳ 明朝" panose="02020609040205080304" pitchFamily="17" charset="-128"/>
              </a:rPr>
              <a:t>(</a:t>
            </a:r>
            <a:r>
              <a:rPr lang="zh-CN" altLang="en-US" sz="1000" dirty="0">
                <a:solidFill>
                  <a:schemeClr val="accent5">
                    <a:lumMod val="75000"/>
                  </a:schemeClr>
                </a:solidFill>
                <a:latin typeface="Meiryo UI" panose="020B0604030504040204" pitchFamily="50" charset="-128"/>
                <a:ea typeface="Meiryo UI" panose="020B0604030504040204" pitchFamily="50" charset="-128"/>
                <a:cs typeface="ＭＳ 明朝" panose="02020609040205080304" pitchFamily="17" charset="-128"/>
              </a:rPr>
              <a:t>税込</a:t>
            </a:r>
            <a:r>
              <a:rPr lang="en-US" altLang="zh-CN" sz="1000" dirty="0">
                <a:solidFill>
                  <a:schemeClr val="accent5">
                    <a:lumMod val="75000"/>
                  </a:schemeClr>
                </a:solidFill>
                <a:latin typeface="Meiryo UI" panose="020B0604030504040204" pitchFamily="50" charset="-128"/>
                <a:ea typeface="Meiryo UI" panose="020B0604030504040204" pitchFamily="50" charset="-128"/>
                <a:cs typeface="ＭＳ 明朝" panose="02020609040205080304" pitchFamily="17" charset="-128"/>
              </a:rPr>
              <a:t>3,740</a:t>
            </a:r>
            <a:r>
              <a:rPr lang="zh-CN" altLang="en-US" sz="1000" dirty="0">
                <a:solidFill>
                  <a:schemeClr val="accent5">
                    <a:lumMod val="75000"/>
                  </a:schemeClr>
                </a:solidFill>
                <a:latin typeface="Meiryo UI" panose="020B0604030504040204" pitchFamily="50" charset="-128"/>
                <a:ea typeface="Meiryo UI" panose="020B0604030504040204" pitchFamily="50" charset="-128"/>
                <a:cs typeface="ＭＳ 明朝" panose="02020609040205080304" pitchFamily="17" charset="-128"/>
              </a:rPr>
              <a:t>円</a:t>
            </a:r>
            <a:r>
              <a:rPr lang="en-US" altLang="zh-CN" sz="1000" dirty="0">
                <a:solidFill>
                  <a:schemeClr val="accent5">
                    <a:lumMod val="75000"/>
                  </a:schemeClr>
                </a:solidFill>
                <a:latin typeface="Meiryo UI" panose="020B0604030504040204" pitchFamily="50" charset="-128"/>
                <a:ea typeface="Meiryo UI" panose="020B0604030504040204" pitchFamily="50" charset="-128"/>
                <a:cs typeface="ＭＳ 明朝" panose="02020609040205080304" pitchFamily="17" charset="-128"/>
              </a:rPr>
              <a:t>)**</a:t>
            </a:r>
            <a:endParaRPr lang="zh-CN" altLang="en-US" sz="1000" dirty="0">
              <a:solidFill>
                <a:schemeClr val="accent5">
                  <a:lumMod val="75000"/>
                </a:schemeClr>
              </a:solidFill>
              <a:latin typeface="Meiryo UI" panose="020B0604030504040204" pitchFamily="50" charset="-128"/>
              <a:ea typeface="Meiryo UI" panose="020B0604030504040204" pitchFamily="50" charset="-128"/>
              <a:cs typeface="Arial"/>
            </a:endParaRPr>
          </a:p>
        </p:txBody>
      </p:sp>
      <p:sp>
        <p:nvSpPr>
          <p:cNvPr id="25" name="object 20">
            <a:extLst>
              <a:ext uri="{FF2B5EF4-FFF2-40B4-BE49-F238E27FC236}">
                <a16:creationId xmlns:a16="http://schemas.microsoft.com/office/drawing/2014/main" id="{EBE927CC-5C1E-4E11-8819-3599DBB401C9}"/>
              </a:ext>
            </a:extLst>
          </p:cNvPr>
          <p:cNvSpPr txBox="1"/>
          <p:nvPr/>
        </p:nvSpPr>
        <p:spPr>
          <a:xfrm>
            <a:off x="2635250" y="5194300"/>
            <a:ext cx="2212555" cy="166712"/>
          </a:xfrm>
          <a:prstGeom prst="rect">
            <a:avLst/>
          </a:prstGeom>
        </p:spPr>
        <p:txBody>
          <a:bodyPr vert="horz" wrap="square" lIns="0" tIns="12700" rIns="0" bIns="0" rtlCol="0">
            <a:spAutoFit/>
          </a:bodyPr>
          <a:lstStyle/>
          <a:p>
            <a:pPr algn="ctr">
              <a:lnSpc>
                <a:spcPts val="1150"/>
              </a:lnSpc>
              <a:spcBef>
                <a:spcPts val="100"/>
              </a:spcBef>
            </a:pPr>
            <a:r>
              <a:rPr lang="ja-JP" altLang="ja-JP" sz="1000" b="1" spc="-100" dirty="0">
                <a:solidFill>
                  <a:srgbClr val="6BC4E8"/>
                </a:solidFill>
                <a:latin typeface="Meiryo UI" panose="020B0604030504040204" pitchFamily="50" charset="-128"/>
                <a:ea typeface="Meiryo UI" panose="020B0604030504040204" pitchFamily="50" charset="-128"/>
                <a:cs typeface="Arial"/>
              </a:rPr>
              <a:t>ライトブルー フォーエバー オードパルファム</a:t>
            </a:r>
            <a:endParaRPr sz="1000" b="1" spc="-100" dirty="0">
              <a:solidFill>
                <a:srgbClr val="6BC4E8"/>
              </a:solidFill>
              <a:latin typeface="Meiryo UI" panose="020B0604030504040204" pitchFamily="50" charset="-128"/>
              <a:ea typeface="Meiryo UI" panose="020B0604030504040204" pitchFamily="50" charset="-128"/>
              <a:cs typeface="Arial"/>
            </a:endParaRPr>
          </a:p>
        </p:txBody>
      </p:sp>
      <p:sp>
        <p:nvSpPr>
          <p:cNvPr id="38" name="object 14">
            <a:extLst>
              <a:ext uri="{FF2B5EF4-FFF2-40B4-BE49-F238E27FC236}">
                <a16:creationId xmlns:a16="http://schemas.microsoft.com/office/drawing/2014/main" id="{ACF53E25-959A-4E34-BBA1-9DADDD4EDB94}"/>
              </a:ext>
            </a:extLst>
          </p:cNvPr>
          <p:cNvSpPr/>
          <p:nvPr/>
        </p:nvSpPr>
        <p:spPr>
          <a:xfrm>
            <a:off x="1209548" y="3214293"/>
            <a:ext cx="5140960" cy="0"/>
          </a:xfrm>
          <a:custGeom>
            <a:avLst/>
            <a:gdLst/>
            <a:ahLst/>
            <a:cxnLst/>
            <a:rect l="l" t="t" r="r" b="b"/>
            <a:pathLst>
              <a:path w="5140960">
                <a:moveTo>
                  <a:pt x="0" y="0"/>
                </a:moveTo>
                <a:lnTo>
                  <a:pt x="5140902" y="0"/>
                </a:lnTo>
              </a:path>
            </a:pathLst>
          </a:custGeom>
          <a:ln w="19050">
            <a:solidFill>
              <a:srgbClr val="FFD14F"/>
            </a:solidFill>
          </a:ln>
        </p:spPr>
        <p:txBody>
          <a:bodyPr wrap="square" lIns="0" tIns="0" rIns="0" bIns="0" rtlCol="0"/>
          <a:lstStyle/>
          <a:p>
            <a:endParaRPr>
              <a:solidFill>
                <a:srgbClr val="F2B300"/>
              </a:solidFill>
            </a:endParaRPr>
          </a:p>
        </p:txBody>
      </p:sp>
      <p:sp>
        <p:nvSpPr>
          <p:cNvPr id="39" name="object 14">
            <a:extLst>
              <a:ext uri="{FF2B5EF4-FFF2-40B4-BE49-F238E27FC236}">
                <a16:creationId xmlns:a16="http://schemas.microsoft.com/office/drawing/2014/main" id="{8F5FCE7F-82FD-429B-94C2-D3C9B20252B8}"/>
              </a:ext>
            </a:extLst>
          </p:cNvPr>
          <p:cNvSpPr/>
          <p:nvPr/>
        </p:nvSpPr>
        <p:spPr>
          <a:xfrm>
            <a:off x="1209548" y="5118100"/>
            <a:ext cx="5140960" cy="0"/>
          </a:xfrm>
          <a:custGeom>
            <a:avLst/>
            <a:gdLst/>
            <a:ahLst/>
            <a:cxnLst/>
            <a:rect l="l" t="t" r="r" b="b"/>
            <a:pathLst>
              <a:path w="5140960">
                <a:moveTo>
                  <a:pt x="0" y="0"/>
                </a:moveTo>
                <a:lnTo>
                  <a:pt x="5140902" y="0"/>
                </a:lnTo>
              </a:path>
            </a:pathLst>
          </a:custGeom>
          <a:ln w="19050">
            <a:solidFill>
              <a:srgbClr val="FFD14F"/>
            </a:solidFill>
          </a:ln>
        </p:spPr>
        <p:txBody>
          <a:bodyPr wrap="square" lIns="0" tIns="0" rIns="0" bIns="0" rtlCol="0"/>
          <a:lstStyle/>
          <a:p>
            <a:endParaRPr>
              <a:solidFill>
                <a:srgbClr val="F2B300"/>
              </a:solidFill>
            </a:endParaRPr>
          </a:p>
        </p:txBody>
      </p:sp>
      <p:sp>
        <p:nvSpPr>
          <p:cNvPr id="40" name="正方形/長方形 39">
            <a:extLst>
              <a:ext uri="{FF2B5EF4-FFF2-40B4-BE49-F238E27FC236}">
                <a16:creationId xmlns:a16="http://schemas.microsoft.com/office/drawing/2014/main" id="{E999ED36-CE02-4AB4-9CE1-C8FC37F1C350}"/>
              </a:ext>
            </a:extLst>
          </p:cNvPr>
          <p:cNvSpPr/>
          <p:nvPr/>
        </p:nvSpPr>
        <p:spPr>
          <a:xfrm>
            <a:off x="1829518" y="9173502"/>
            <a:ext cx="3778250" cy="246221"/>
          </a:xfrm>
          <a:prstGeom prst="rect">
            <a:avLst/>
          </a:prstGeom>
        </p:spPr>
        <p:txBody>
          <a:bodyPr>
            <a:spAutoFit/>
          </a:bodyPr>
          <a:lstStyle/>
          <a:p>
            <a:pPr algn="ctr"/>
            <a:r>
              <a:rPr lang="en-US" altLang="ja-JP" sz="1000" dirty="0">
                <a:latin typeface="Meiryo UI" panose="020B0604030504040204" pitchFamily="50" charset="-128"/>
                <a:ea typeface="Meiryo UI" panose="020B0604030504040204" pitchFamily="50" charset="-128"/>
                <a:cs typeface="Times New Roman" panose="02020603050405020304" pitchFamily="18" charset="0"/>
              </a:rPr>
              <a:t>※</a:t>
            </a:r>
            <a:r>
              <a:rPr lang="ja-JP" altLang="ja-JP" sz="1000" dirty="0">
                <a:latin typeface="Meiryo UI" panose="020B0604030504040204" pitchFamily="50" charset="-128"/>
                <a:ea typeface="Meiryo UI" panose="020B0604030504040204" pitchFamily="50" charset="-128"/>
              </a:rPr>
              <a:t>参考小売価格</a:t>
            </a:r>
            <a:r>
              <a:rPr lang="ja-JP" altLang="en-US" sz="1000" dirty="0">
                <a:latin typeface="Meiryo UI" panose="020B0604030504040204" pitchFamily="50" charset="-128"/>
                <a:ea typeface="Meiryo UI" panose="020B0604030504040204" pitchFamily="50" charset="-128"/>
              </a:rPr>
              <a:t>　</a:t>
            </a:r>
            <a:r>
              <a:rPr lang="ja-JP" altLang="ja-JP" sz="1000" dirty="0">
                <a:latin typeface="Meiryo UI" panose="020B0604030504040204" pitchFamily="50" charset="-128"/>
                <a:ea typeface="Meiryo UI" panose="020B0604030504040204" pitchFamily="50" charset="-128"/>
              </a:rPr>
              <a:t>店舗によって異なる場合があります</a:t>
            </a:r>
            <a:endParaRPr lang="en-US" altLang="ja-JP" sz="1000" dirty="0">
              <a:latin typeface="Meiryo UI" panose="020B0604030504040204" pitchFamily="50" charset="-128"/>
              <a:ea typeface="Meiryo UI" panose="020B0604030504040204" pitchFamily="50" charset="-128"/>
              <a:cs typeface="Book Antiqua"/>
            </a:endParaRPr>
          </a:p>
        </p:txBody>
      </p:sp>
      <p:sp>
        <p:nvSpPr>
          <p:cNvPr id="41" name="正方形/長方形 40">
            <a:extLst>
              <a:ext uri="{FF2B5EF4-FFF2-40B4-BE49-F238E27FC236}">
                <a16:creationId xmlns:a16="http://schemas.microsoft.com/office/drawing/2014/main" id="{B950A526-DC05-42D0-ADF5-71B62303B29F}"/>
              </a:ext>
            </a:extLst>
          </p:cNvPr>
          <p:cNvSpPr/>
          <p:nvPr/>
        </p:nvSpPr>
        <p:spPr>
          <a:xfrm>
            <a:off x="2568364" y="9391457"/>
            <a:ext cx="2346325" cy="246221"/>
          </a:xfrm>
          <a:prstGeom prst="rect">
            <a:avLst/>
          </a:prstGeom>
        </p:spPr>
        <p:txBody>
          <a:bodyPr wrap="square">
            <a:spAutoFit/>
          </a:bodyPr>
          <a:lstStyle/>
          <a:p>
            <a:r>
              <a:rPr lang="en-US" altLang="ja-JP" sz="1000" dirty="0">
                <a:latin typeface="Meiryo UI" panose="020B0604030504040204" pitchFamily="50" charset="-128"/>
                <a:ea typeface="Meiryo UI" panose="020B0604030504040204" pitchFamily="50" charset="-128"/>
                <a:cs typeface="Times New Roman" panose="02020603050405020304" pitchFamily="18" charset="0"/>
              </a:rPr>
              <a:t>*</a:t>
            </a:r>
            <a:r>
              <a:rPr lang="ja-JP" altLang="ja-JP" sz="1000" dirty="0">
                <a:latin typeface="Meiryo UI" panose="020B0604030504040204" pitchFamily="50" charset="-128"/>
                <a:ea typeface="Meiryo UI" panose="020B0604030504040204" pitchFamily="50" charset="-128"/>
                <a:cs typeface="Wingdings" panose="05000000000000000000" pitchFamily="2" charset="2"/>
              </a:rPr>
              <a:t>当商品のみ</a:t>
            </a:r>
            <a:r>
              <a:rPr lang="en-US" altLang="ja-JP" sz="1000" dirty="0">
                <a:latin typeface="Meiryo UI" panose="020B0604030504040204" pitchFamily="50" charset="-128"/>
                <a:ea typeface="Meiryo UI" panose="020B0604030504040204" pitchFamily="50" charset="-128"/>
                <a:cs typeface="Wingdings" panose="05000000000000000000" pitchFamily="2" charset="2"/>
              </a:rPr>
              <a:t>6</a:t>
            </a:r>
            <a:r>
              <a:rPr lang="ja-JP" altLang="ja-JP" sz="1000" dirty="0">
                <a:latin typeface="Meiryo UI" panose="020B0604030504040204" pitchFamily="50" charset="-128"/>
                <a:ea typeface="Meiryo UI" panose="020B0604030504040204" pitchFamily="50" charset="-128"/>
                <a:cs typeface="Wingdings" panose="05000000000000000000" pitchFamily="2" charset="2"/>
              </a:rPr>
              <a:t>月</a:t>
            </a:r>
            <a:r>
              <a:rPr lang="en-US" altLang="ja-JP" sz="1000" dirty="0">
                <a:latin typeface="Meiryo UI" panose="020B0604030504040204" pitchFamily="50" charset="-128"/>
                <a:ea typeface="Meiryo UI" panose="020B0604030504040204" pitchFamily="50" charset="-128"/>
                <a:cs typeface="Wingdings" panose="05000000000000000000" pitchFamily="2" charset="2"/>
              </a:rPr>
              <a:t>23</a:t>
            </a:r>
            <a:r>
              <a:rPr lang="ja-JP" altLang="ja-JP" sz="1000" dirty="0">
                <a:latin typeface="Meiryo UI" panose="020B0604030504040204" pitchFamily="50" charset="-128"/>
                <a:ea typeface="Meiryo UI" panose="020B0604030504040204" pitchFamily="50" charset="-128"/>
                <a:cs typeface="Wingdings" panose="05000000000000000000" pitchFamily="2" charset="2"/>
              </a:rPr>
              <a:t>日</a:t>
            </a:r>
            <a:r>
              <a:rPr lang="en-US" altLang="ja-JP" sz="1000" dirty="0">
                <a:latin typeface="Meiryo UI" panose="020B0604030504040204" pitchFamily="50" charset="-128"/>
                <a:ea typeface="Meiryo UI" panose="020B0604030504040204" pitchFamily="50" charset="-128"/>
                <a:cs typeface="Wingdings" panose="05000000000000000000" pitchFamily="2" charset="2"/>
              </a:rPr>
              <a:t>(</a:t>
            </a:r>
            <a:r>
              <a:rPr lang="ja-JP" altLang="ja-JP" sz="1000" dirty="0">
                <a:latin typeface="Meiryo UI" panose="020B0604030504040204" pitchFamily="50" charset="-128"/>
                <a:ea typeface="Meiryo UI" panose="020B0604030504040204" pitchFamily="50" charset="-128"/>
                <a:cs typeface="Wingdings" panose="05000000000000000000" pitchFamily="2" charset="2"/>
              </a:rPr>
              <a:t>水</a:t>
            </a:r>
            <a:r>
              <a:rPr lang="en-US" altLang="ja-JP" sz="1000" dirty="0">
                <a:latin typeface="Meiryo UI" panose="020B0604030504040204" pitchFamily="50" charset="-128"/>
                <a:ea typeface="Meiryo UI" panose="020B0604030504040204" pitchFamily="50" charset="-128"/>
                <a:cs typeface="Wingdings" panose="05000000000000000000" pitchFamily="2" charset="2"/>
              </a:rPr>
              <a:t>)</a:t>
            </a:r>
            <a:r>
              <a:rPr lang="ja-JP" altLang="ja-JP" sz="1000" dirty="0">
                <a:latin typeface="Meiryo UI" panose="020B0604030504040204" pitchFamily="50" charset="-128"/>
                <a:ea typeface="Meiryo UI" panose="020B0604030504040204" pitchFamily="50" charset="-128"/>
                <a:cs typeface="Wingdings" panose="05000000000000000000" pitchFamily="2" charset="2"/>
              </a:rPr>
              <a:t>全国発売</a:t>
            </a:r>
            <a:endParaRPr lang="en-US" altLang="ja-JP" sz="1000" dirty="0">
              <a:latin typeface="Meiryo UI" panose="020B0604030504040204" pitchFamily="50" charset="-128"/>
              <a:ea typeface="Meiryo UI" panose="020B0604030504040204" pitchFamily="50" charset="-128"/>
              <a:cs typeface="Book Antiqua"/>
            </a:endParaRPr>
          </a:p>
        </p:txBody>
      </p:sp>
      <p:sp>
        <p:nvSpPr>
          <p:cNvPr id="42" name="正方形/長方形 41">
            <a:extLst>
              <a:ext uri="{FF2B5EF4-FFF2-40B4-BE49-F238E27FC236}">
                <a16:creationId xmlns:a16="http://schemas.microsoft.com/office/drawing/2014/main" id="{6BD99F39-C63D-4AD1-88F0-4AA795759BBD}"/>
              </a:ext>
            </a:extLst>
          </p:cNvPr>
          <p:cNvSpPr/>
          <p:nvPr/>
        </p:nvSpPr>
        <p:spPr>
          <a:xfrm>
            <a:off x="2209636" y="9684680"/>
            <a:ext cx="3336925" cy="246221"/>
          </a:xfrm>
          <a:prstGeom prst="rect">
            <a:avLst/>
          </a:prstGeom>
        </p:spPr>
        <p:txBody>
          <a:bodyPr wrap="square">
            <a:spAutoFit/>
          </a:bodyPr>
          <a:lstStyle/>
          <a:p>
            <a:r>
              <a:rPr lang="en-US" altLang="ja-JP" sz="1000">
                <a:latin typeface="Meiryo UI" panose="020B0604030504040204" pitchFamily="50" charset="-128"/>
                <a:ea typeface="Meiryo UI" panose="020B0604030504040204" pitchFamily="50" charset="-128"/>
                <a:cs typeface="Times New Roman" panose="02020603050405020304" pitchFamily="18" charset="0"/>
              </a:rPr>
              <a:t>**</a:t>
            </a:r>
            <a:r>
              <a:rPr lang="ja-JP" altLang="ja-JP" sz="1000" dirty="0">
                <a:ea typeface="Meiryo UI" panose="020B0604030504040204" pitchFamily="50" charset="-128"/>
                <a:cs typeface="ＭＳ 明朝" panose="02020609040205080304" pitchFamily="17" charset="-128"/>
              </a:rPr>
              <a:t>トラベルスプレー</a:t>
            </a:r>
            <a:r>
              <a:rPr lang="ja-JP" altLang="en-US" sz="1000" dirty="0">
                <a:ea typeface="Meiryo UI" panose="020B0604030504040204" pitchFamily="50" charset="-128"/>
                <a:cs typeface="ＭＳ 明朝" panose="02020609040205080304" pitchFamily="17" charset="-128"/>
              </a:rPr>
              <a:t>タイプは</a:t>
            </a:r>
            <a:r>
              <a:rPr lang="ja-JP" altLang="ja-JP" sz="1000" dirty="0">
                <a:ea typeface="Meiryo UI" panose="020B0604030504040204" pitchFamily="50" charset="-128"/>
                <a:cs typeface="ＭＳ 明朝" panose="02020609040205080304" pitchFamily="17" charset="-128"/>
              </a:rPr>
              <a:t>一部店舗取扱い店舗のみ販売</a:t>
            </a:r>
            <a:endParaRPr lang="en-US" altLang="ja-JP" sz="1000" dirty="0">
              <a:latin typeface="Meiryo UI" panose="020B0604030504040204" pitchFamily="50" charset="-128"/>
              <a:ea typeface="Meiryo UI" panose="020B0604030504040204" pitchFamily="50" charset="-128"/>
              <a:cs typeface="Book Antiqua"/>
            </a:endParaRPr>
          </a:p>
        </p:txBody>
      </p:sp>
      <p:sp>
        <p:nvSpPr>
          <p:cNvPr id="43" name="object 14">
            <a:extLst>
              <a:ext uri="{FF2B5EF4-FFF2-40B4-BE49-F238E27FC236}">
                <a16:creationId xmlns:a16="http://schemas.microsoft.com/office/drawing/2014/main" id="{B7B32907-41A2-4EDB-9058-DB9D75FE43E5}"/>
              </a:ext>
            </a:extLst>
          </p:cNvPr>
          <p:cNvSpPr/>
          <p:nvPr/>
        </p:nvSpPr>
        <p:spPr>
          <a:xfrm>
            <a:off x="1209548" y="7937500"/>
            <a:ext cx="5140960" cy="0"/>
          </a:xfrm>
          <a:custGeom>
            <a:avLst/>
            <a:gdLst/>
            <a:ahLst/>
            <a:cxnLst/>
            <a:rect l="l" t="t" r="r" b="b"/>
            <a:pathLst>
              <a:path w="5140960">
                <a:moveTo>
                  <a:pt x="0" y="0"/>
                </a:moveTo>
                <a:lnTo>
                  <a:pt x="5140902" y="0"/>
                </a:lnTo>
              </a:path>
            </a:pathLst>
          </a:custGeom>
          <a:ln w="19050">
            <a:solidFill>
              <a:srgbClr val="FFD14F"/>
            </a:solidFill>
          </a:ln>
        </p:spPr>
        <p:txBody>
          <a:bodyPr wrap="square" lIns="0" tIns="0" rIns="0" bIns="0" rtlCol="0"/>
          <a:lstStyle/>
          <a:p>
            <a:endParaRPr>
              <a:solidFill>
                <a:srgbClr val="F2B300"/>
              </a:solidFill>
            </a:endParaRPr>
          </a:p>
        </p:txBody>
      </p:sp>
      <p:sp>
        <p:nvSpPr>
          <p:cNvPr id="44" name="object 20">
            <a:extLst>
              <a:ext uri="{FF2B5EF4-FFF2-40B4-BE49-F238E27FC236}">
                <a16:creationId xmlns:a16="http://schemas.microsoft.com/office/drawing/2014/main" id="{1793D28B-B80D-4A18-A828-E186DDED57A1}"/>
              </a:ext>
            </a:extLst>
          </p:cNvPr>
          <p:cNvSpPr txBox="1"/>
          <p:nvPr/>
        </p:nvSpPr>
        <p:spPr>
          <a:xfrm>
            <a:off x="2193925" y="7988744"/>
            <a:ext cx="3124200" cy="166712"/>
          </a:xfrm>
          <a:prstGeom prst="rect">
            <a:avLst/>
          </a:prstGeom>
        </p:spPr>
        <p:txBody>
          <a:bodyPr vert="horz" wrap="square" lIns="0" tIns="12700" rIns="0" bIns="0" rtlCol="0">
            <a:spAutoFit/>
          </a:bodyPr>
          <a:lstStyle/>
          <a:p>
            <a:pPr algn="ctr">
              <a:lnSpc>
                <a:spcPts val="1150"/>
              </a:lnSpc>
              <a:spcBef>
                <a:spcPts val="100"/>
              </a:spcBef>
            </a:pPr>
            <a:r>
              <a:rPr lang="ja-JP" altLang="ja-JP" sz="1000" b="1" spc="-100" dirty="0">
                <a:solidFill>
                  <a:srgbClr val="6BC4E8"/>
                </a:solidFill>
                <a:latin typeface="Meiryo UI" panose="020B0604030504040204" pitchFamily="50" charset="-128"/>
                <a:ea typeface="Meiryo UI" panose="020B0604030504040204" pitchFamily="50" charset="-128"/>
                <a:cs typeface="Arial"/>
              </a:rPr>
              <a:t>ライトブルー プールオム</a:t>
            </a:r>
            <a:r>
              <a:rPr lang="en-US" altLang="ja-JP" sz="1000" b="1" spc="-100" dirty="0">
                <a:solidFill>
                  <a:srgbClr val="6BC4E8"/>
                </a:solidFill>
                <a:latin typeface="Meiryo UI" panose="020B0604030504040204" pitchFamily="50" charset="-128"/>
                <a:ea typeface="Meiryo UI" panose="020B0604030504040204" pitchFamily="50" charset="-128"/>
                <a:cs typeface="Arial"/>
              </a:rPr>
              <a:t> </a:t>
            </a:r>
            <a:r>
              <a:rPr lang="ja-JP" altLang="ja-JP" sz="1000" b="1" spc="-100" dirty="0">
                <a:solidFill>
                  <a:srgbClr val="6BC4E8"/>
                </a:solidFill>
                <a:latin typeface="Meiryo UI" panose="020B0604030504040204" pitchFamily="50" charset="-128"/>
                <a:ea typeface="Meiryo UI" panose="020B0604030504040204" pitchFamily="50" charset="-128"/>
                <a:cs typeface="Arial"/>
              </a:rPr>
              <a:t>フォーエバー オードパルファム</a:t>
            </a:r>
            <a:endParaRPr sz="1000" b="1" spc="-100" dirty="0">
              <a:solidFill>
                <a:srgbClr val="6BC4E8"/>
              </a:solidFill>
              <a:latin typeface="Meiryo UI" panose="020B0604030504040204" pitchFamily="50" charset="-128"/>
              <a:ea typeface="Meiryo UI" panose="020B0604030504040204" pitchFamily="50" charset="-128"/>
              <a:cs typeface="Arial"/>
            </a:endParaRPr>
          </a:p>
        </p:txBody>
      </p:sp>
      <p:sp>
        <p:nvSpPr>
          <p:cNvPr id="45" name="object 20">
            <a:extLst>
              <a:ext uri="{FF2B5EF4-FFF2-40B4-BE49-F238E27FC236}">
                <a16:creationId xmlns:a16="http://schemas.microsoft.com/office/drawing/2014/main" id="{668C3465-7A11-4F9B-B3BB-5268B5ECBDEE}"/>
              </a:ext>
            </a:extLst>
          </p:cNvPr>
          <p:cNvSpPr txBox="1"/>
          <p:nvPr/>
        </p:nvSpPr>
        <p:spPr>
          <a:xfrm>
            <a:off x="2862481" y="8242300"/>
            <a:ext cx="1999811" cy="346249"/>
          </a:xfrm>
          <a:prstGeom prst="rect">
            <a:avLst/>
          </a:prstGeom>
        </p:spPr>
        <p:txBody>
          <a:bodyPr vert="horz" wrap="square" lIns="0" tIns="12700" rIns="0" bIns="0" rtlCol="0">
            <a:spAutoFit/>
          </a:bodyPr>
          <a:lstStyle/>
          <a:p>
            <a:pPr>
              <a:lnSpc>
                <a:spcPct val="100000"/>
              </a:lnSpc>
              <a:spcBef>
                <a:spcPts val="160"/>
              </a:spcBef>
            </a:pPr>
            <a:r>
              <a:rPr sz="1000" spc="-80" dirty="0">
                <a:solidFill>
                  <a:schemeClr val="accent5">
                    <a:lumMod val="75000"/>
                  </a:schemeClr>
                </a:solidFill>
                <a:latin typeface="Meiryo UI" panose="020B0604030504040204" pitchFamily="50" charset="-128"/>
                <a:ea typeface="Meiryo UI" panose="020B0604030504040204" pitchFamily="50" charset="-128"/>
                <a:cs typeface="Arial"/>
              </a:rPr>
              <a:t> </a:t>
            </a:r>
            <a:r>
              <a:rPr sz="1000" spc="-75" dirty="0">
                <a:solidFill>
                  <a:srgbClr val="4C86A0"/>
                </a:solidFill>
                <a:latin typeface="Meiryo UI" panose="020B0604030504040204" pitchFamily="50" charset="-128"/>
                <a:ea typeface="Meiryo UI" panose="020B0604030504040204" pitchFamily="50" charset="-128"/>
                <a:cs typeface="Arial"/>
              </a:rPr>
              <a:t>50m</a:t>
            </a:r>
            <a:r>
              <a:rPr lang="en-US" sz="1000" spc="-75" dirty="0">
                <a:solidFill>
                  <a:srgbClr val="4C86A0"/>
                </a:solidFill>
                <a:latin typeface="Meiryo UI" panose="020B0604030504040204" pitchFamily="50" charset="-128"/>
                <a:ea typeface="Meiryo UI" panose="020B0604030504040204" pitchFamily="50" charset="-128"/>
                <a:cs typeface="Arial"/>
              </a:rPr>
              <a:t>L   </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7,700</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税込</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8,470</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a:t>
            </a:r>
            <a:endParaRPr lang="en-US" altLang="ja-JP" sz="1000" spc="-90" dirty="0">
              <a:solidFill>
                <a:schemeClr val="accent5">
                  <a:lumMod val="75000"/>
                </a:schemeClr>
              </a:solidFill>
              <a:latin typeface="Meiryo UI" panose="020B0604030504040204" pitchFamily="50" charset="-128"/>
              <a:ea typeface="Meiryo UI" panose="020B0604030504040204" pitchFamily="50" charset="-128"/>
              <a:cs typeface="Arial"/>
            </a:endParaRPr>
          </a:p>
          <a:p>
            <a:pPr>
              <a:lnSpc>
                <a:spcPct val="100000"/>
              </a:lnSpc>
              <a:spcBef>
                <a:spcPts val="160"/>
              </a:spcBef>
            </a:pPr>
            <a:r>
              <a:rPr lang="en-US" altLang="ja-JP" sz="1000" spc="-90" dirty="0">
                <a:solidFill>
                  <a:srgbClr val="4C86A0"/>
                </a:solidFill>
                <a:latin typeface="Meiryo UI" panose="020B0604030504040204" pitchFamily="50" charset="-128"/>
                <a:ea typeface="Meiryo UI" panose="020B0604030504040204" pitchFamily="50" charset="-128"/>
                <a:cs typeface="Arial"/>
              </a:rPr>
              <a:t>1</a:t>
            </a:r>
            <a:r>
              <a:rPr sz="1000" spc="-90" dirty="0">
                <a:solidFill>
                  <a:srgbClr val="4C86A0"/>
                </a:solidFill>
                <a:latin typeface="Meiryo UI" panose="020B0604030504040204" pitchFamily="50" charset="-128"/>
                <a:ea typeface="Meiryo UI" panose="020B0604030504040204" pitchFamily="50" charset="-128"/>
                <a:cs typeface="Arial"/>
              </a:rPr>
              <a:t>00m</a:t>
            </a:r>
            <a:r>
              <a:rPr lang="en-US" sz="1000" spc="-90" dirty="0">
                <a:solidFill>
                  <a:srgbClr val="4C86A0"/>
                </a:solidFill>
                <a:latin typeface="Meiryo UI" panose="020B0604030504040204" pitchFamily="50" charset="-128"/>
                <a:ea typeface="Meiryo UI" panose="020B0604030504040204" pitchFamily="50" charset="-128"/>
                <a:cs typeface="Arial"/>
              </a:rPr>
              <a:t>L </a:t>
            </a:r>
            <a:r>
              <a:rPr lang="en-US" sz="1000" spc="-90" dirty="0">
                <a:solidFill>
                  <a:schemeClr val="accent5">
                    <a:lumMod val="75000"/>
                  </a:schemeClr>
                </a:solidFill>
                <a:latin typeface="Meiryo UI" panose="020B0604030504040204" pitchFamily="50" charset="-128"/>
                <a:ea typeface="Meiryo UI" panose="020B0604030504040204" pitchFamily="50" charset="-128"/>
                <a:cs typeface="Arial"/>
              </a:rPr>
              <a:t> </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9,900</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税込</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10,890</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a:t>
            </a:r>
            <a:endParaRPr sz="1000" dirty="0">
              <a:solidFill>
                <a:schemeClr val="accent5">
                  <a:lumMod val="75000"/>
                </a:schemeClr>
              </a:solidFill>
              <a:latin typeface="Meiryo UI" panose="020B0604030504040204" pitchFamily="50" charset="-128"/>
              <a:ea typeface="Meiryo UI" panose="020B0604030504040204" pitchFamily="50" charset="-128"/>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2159990" y="885609"/>
            <a:ext cx="3239998" cy="695349"/>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3088525" y="1498809"/>
            <a:ext cx="1327569" cy="1022623"/>
          </a:xfrm>
          <a:prstGeom prst="rect">
            <a:avLst/>
          </a:prstGeom>
          <a:blipFill>
            <a:blip r:embed="rId4" cstate="print"/>
            <a:stretch>
              <a:fillRect/>
            </a:stretch>
          </a:blipFill>
        </p:spPr>
        <p:txBody>
          <a:bodyPr wrap="square" lIns="0" tIns="0" rIns="0" bIns="0" rtlCol="0"/>
          <a:lstStyle/>
          <a:p>
            <a:endParaRPr/>
          </a:p>
        </p:txBody>
      </p:sp>
      <p:sp>
        <p:nvSpPr>
          <p:cNvPr id="5" name="object 5"/>
          <p:cNvSpPr txBox="1"/>
          <p:nvPr/>
        </p:nvSpPr>
        <p:spPr>
          <a:xfrm>
            <a:off x="2537512" y="2603500"/>
            <a:ext cx="3221938" cy="320601"/>
          </a:xfrm>
          <a:prstGeom prst="rect">
            <a:avLst/>
          </a:prstGeom>
        </p:spPr>
        <p:txBody>
          <a:bodyPr vert="horz" wrap="square" lIns="0" tIns="12700" rIns="0" bIns="0" rtlCol="0">
            <a:spAutoFit/>
          </a:bodyPr>
          <a:lstStyle/>
          <a:p>
            <a:pPr marL="12700">
              <a:lnSpc>
                <a:spcPct val="100000"/>
              </a:lnSpc>
              <a:spcBef>
                <a:spcPts val="100"/>
              </a:spcBef>
            </a:pPr>
            <a:r>
              <a:rPr sz="2000" b="1" i="1" spc="-229" dirty="0">
                <a:solidFill>
                  <a:srgbClr val="6BC4E8"/>
                </a:solidFill>
                <a:latin typeface="Times New Roman" panose="02020603050405020304" pitchFamily="18" charset="0"/>
                <a:cs typeface="Times New Roman" panose="02020603050405020304" pitchFamily="18" charset="0"/>
              </a:rPr>
              <a:t>THE </a:t>
            </a:r>
            <a:r>
              <a:rPr lang="en-US" altLang="ja-JP" sz="2000" b="1" i="1" spc="-229" dirty="0">
                <a:solidFill>
                  <a:srgbClr val="6BC4E8"/>
                </a:solidFill>
                <a:latin typeface="Times New Roman" panose="02020603050405020304" pitchFamily="18" charset="0"/>
                <a:cs typeface="Times New Roman" panose="02020603050405020304" pitchFamily="18" charset="0"/>
              </a:rPr>
              <a:t>   </a:t>
            </a:r>
            <a:r>
              <a:rPr sz="2000" b="1" i="1" spc="-180" dirty="0">
                <a:solidFill>
                  <a:srgbClr val="6BC4E8"/>
                </a:solidFill>
                <a:latin typeface="Times New Roman" panose="02020603050405020304" pitchFamily="18" charset="0"/>
                <a:cs typeface="Times New Roman" panose="02020603050405020304" pitchFamily="18" charset="0"/>
              </a:rPr>
              <a:t>PRODUCTS</a:t>
            </a:r>
            <a:r>
              <a:rPr sz="2000" b="1" i="1" spc="-50" dirty="0">
                <a:solidFill>
                  <a:srgbClr val="6BC4E8"/>
                </a:solidFill>
                <a:latin typeface="Times New Roman" panose="02020603050405020304" pitchFamily="18" charset="0"/>
                <a:cs typeface="Times New Roman" panose="02020603050405020304" pitchFamily="18" charset="0"/>
              </a:rPr>
              <a:t> </a:t>
            </a:r>
            <a:r>
              <a:rPr lang="en-US" altLang="ja-JP" sz="2000" b="1" i="1" spc="-50" dirty="0">
                <a:solidFill>
                  <a:srgbClr val="6BC4E8"/>
                </a:solidFill>
                <a:latin typeface="Times New Roman" panose="02020603050405020304" pitchFamily="18" charset="0"/>
                <a:cs typeface="Times New Roman" panose="02020603050405020304" pitchFamily="18" charset="0"/>
              </a:rPr>
              <a:t> </a:t>
            </a:r>
            <a:r>
              <a:rPr sz="2000" b="1" i="1" spc="-195" dirty="0">
                <a:solidFill>
                  <a:srgbClr val="6BC4E8"/>
                </a:solidFill>
                <a:latin typeface="Times New Roman" panose="02020603050405020304" pitchFamily="18" charset="0"/>
                <a:cs typeface="Times New Roman" panose="02020603050405020304" pitchFamily="18" charset="0"/>
              </a:rPr>
              <a:t>LIST</a:t>
            </a:r>
            <a:endParaRPr sz="2000" b="1" i="1" dirty="0">
              <a:latin typeface="Times New Roman" panose="02020603050405020304" pitchFamily="18" charset="0"/>
              <a:cs typeface="Times New Roman" panose="02020603050405020304" pitchFamily="18" charset="0"/>
            </a:endParaRPr>
          </a:p>
        </p:txBody>
      </p:sp>
      <p:sp>
        <p:nvSpPr>
          <p:cNvPr id="8" name="object 8"/>
          <p:cNvSpPr/>
          <p:nvPr/>
        </p:nvSpPr>
        <p:spPr>
          <a:xfrm>
            <a:off x="2025650" y="3121100"/>
            <a:ext cx="838200" cy="2156130"/>
          </a:xfrm>
          <a:prstGeom prst="rect">
            <a:avLst/>
          </a:prstGeom>
          <a:blipFill>
            <a:blip r:embed="rId5" cstate="print"/>
            <a:stretch>
              <a:fillRect/>
            </a:stretch>
          </a:blipFill>
        </p:spPr>
        <p:txBody>
          <a:bodyPr wrap="square" lIns="0" tIns="0" rIns="0" bIns="0" rtlCol="0"/>
          <a:lstStyle/>
          <a:p>
            <a:endParaRPr/>
          </a:p>
        </p:txBody>
      </p:sp>
      <p:sp>
        <p:nvSpPr>
          <p:cNvPr id="9" name="object 9"/>
          <p:cNvSpPr/>
          <p:nvPr/>
        </p:nvSpPr>
        <p:spPr>
          <a:xfrm>
            <a:off x="2025650" y="5927723"/>
            <a:ext cx="883945" cy="2167772"/>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4563250" y="3389986"/>
            <a:ext cx="967600" cy="1812277"/>
          </a:xfrm>
          <a:prstGeom prst="rect">
            <a:avLst/>
          </a:prstGeom>
          <a:blipFill>
            <a:blip r:embed="rId7" cstate="print"/>
            <a:stretch>
              <a:fillRect/>
            </a:stretch>
          </a:blipFill>
        </p:spPr>
        <p:txBody>
          <a:bodyPr wrap="square" lIns="0" tIns="0" rIns="0" bIns="0" rtlCol="0"/>
          <a:lstStyle/>
          <a:p>
            <a:endParaRPr/>
          </a:p>
        </p:txBody>
      </p:sp>
      <p:sp>
        <p:nvSpPr>
          <p:cNvPr id="11" name="object 11"/>
          <p:cNvSpPr/>
          <p:nvPr/>
        </p:nvSpPr>
        <p:spPr>
          <a:xfrm>
            <a:off x="4646907" y="6017722"/>
            <a:ext cx="960143" cy="1967401"/>
          </a:xfrm>
          <a:prstGeom prst="rect">
            <a:avLst/>
          </a:prstGeom>
          <a:blipFill>
            <a:blip r:embed="rId8" cstate="print"/>
            <a:stretch>
              <a:fillRect/>
            </a:stretch>
          </a:blipFill>
        </p:spPr>
        <p:txBody>
          <a:bodyPr wrap="square" lIns="0" tIns="0" rIns="0" bIns="0" rtlCol="0"/>
          <a:lstStyle/>
          <a:p>
            <a:endParaRPr/>
          </a:p>
        </p:txBody>
      </p:sp>
      <p:sp>
        <p:nvSpPr>
          <p:cNvPr id="12" name="object 12"/>
          <p:cNvSpPr txBox="1"/>
          <p:nvPr/>
        </p:nvSpPr>
        <p:spPr>
          <a:xfrm>
            <a:off x="1873250" y="4991280"/>
            <a:ext cx="1136244" cy="166712"/>
          </a:xfrm>
          <a:prstGeom prst="rect">
            <a:avLst/>
          </a:prstGeom>
        </p:spPr>
        <p:txBody>
          <a:bodyPr vert="horz" wrap="square" lIns="0" tIns="12700" rIns="0" bIns="0" rtlCol="0">
            <a:spAutoFit/>
          </a:bodyPr>
          <a:lstStyle/>
          <a:p>
            <a:pPr algn="just">
              <a:spcAft>
                <a:spcPts val="0"/>
              </a:spcAft>
            </a:pPr>
            <a:r>
              <a:rPr lang="ja-JP" altLang="ja-JP" sz="1000" b="1" spc="-100" dirty="0">
                <a:solidFill>
                  <a:srgbClr val="6BC4E8"/>
                </a:solidFill>
                <a:latin typeface="Meiryo UI" panose="020B0604030504040204" pitchFamily="50" charset="-128"/>
                <a:ea typeface="Meiryo UI" panose="020B0604030504040204" pitchFamily="50" charset="-128"/>
                <a:cs typeface="Arial"/>
              </a:rPr>
              <a:t>ライトブルー オードトワレ</a:t>
            </a:r>
          </a:p>
        </p:txBody>
      </p:sp>
      <p:sp>
        <p:nvSpPr>
          <p:cNvPr id="23" name="正方形/長方形 22">
            <a:extLst>
              <a:ext uri="{FF2B5EF4-FFF2-40B4-BE49-F238E27FC236}">
                <a16:creationId xmlns:a16="http://schemas.microsoft.com/office/drawing/2014/main" id="{0E43566E-779F-4F19-8246-2A3C86398ED6}"/>
              </a:ext>
            </a:extLst>
          </p:cNvPr>
          <p:cNvSpPr/>
          <p:nvPr/>
        </p:nvSpPr>
        <p:spPr>
          <a:xfrm>
            <a:off x="2433540" y="9354592"/>
            <a:ext cx="2966448" cy="738664"/>
          </a:xfrm>
          <a:prstGeom prst="rect">
            <a:avLst/>
          </a:prstGeom>
        </p:spPr>
        <p:txBody>
          <a:bodyPr wrap="square">
            <a:spAutoFit/>
          </a:bodyPr>
          <a:lstStyle/>
          <a:p>
            <a:pPr algn="ctr"/>
            <a:r>
              <a:rPr lang="ja-JP" altLang="en-US" sz="1050" dirty="0">
                <a:latin typeface="Meiryo UI" panose="020B0604030504040204" pitchFamily="50" charset="-128"/>
                <a:ea typeface="Meiryo UI" panose="020B0604030504040204" pitchFamily="50" charset="-128"/>
              </a:rPr>
              <a:t>お問い合わせ先：</a:t>
            </a:r>
          </a:p>
          <a:p>
            <a:pPr algn="ctr"/>
            <a:r>
              <a:rPr lang="en-US" altLang="ja-JP" sz="1050" dirty="0">
                <a:latin typeface="Meiryo UI" panose="020B0604030504040204" pitchFamily="50" charset="-128"/>
                <a:ea typeface="Meiryo UI" panose="020B0604030504040204" pitchFamily="50" charset="-128"/>
              </a:rPr>
              <a:t>DOLCE&amp;GABBANA BEAUTY</a:t>
            </a:r>
            <a:r>
              <a:rPr lang="ja-JP" altLang="en-US" sz="1050" dirty="0">
                <a:latin typeface="Meiryo UI" panose="020B0604030504040204" pitchFamily="50" charset="-128"/>
                <a:ea typeface="Meiryo UI" panose="020B0604030504040204" pitchFamily="50" charset="-128"/>
              </a:rPr>
              <a:t>お客さま窓口 </a:t>
            </a:r>
          </a:p>
          <a:p>
            <a:pPr algn="ctr"/>
            <a:r>
              <a:rPr lang="en-US" altLang="ja-JP" sz="1050" dirty="0">
                <a:latin typeface="Meiryo UI" panose="020B0604030504040204" pitchFamily="50" charset="-128"/>
                <a:ea typeface="Meiryo UI" panose="020B0604030504040204" pitchFamily="50" charset="-128"/>
              </a:rPr>
              <a:t>0120-500-722/9:00</a:t>
            </a:r>
            <a:r>
              <a:rPr lang="ja-JP" altLang="en-US" sz="1050" dirty="0">
                <a:latin typeface="Meiryo UI" panose="020B0604030504040204" pitchFamily="50" charset="-128"/>
                <a:ea typeface="Meiryo UI" panose="020B0604030504040204" pitchFamily="50" charset="-128"/>
              </a:rPr>
              <a:t>～</a:t>
            </a:r>
            <a:r>
              <a:rPr lang="en-US" altLang="ja-JP" sz="1050" dirty="0">
                <a:latin typeface="Meiryo UI" panose="020B0604030504040204" pitchFamily="50" charset="-128"/>
                <a:ea typeface="Meiryo UI" panose="020B0604030504040204" pitchFamily="50" charset="-128"/>
              </a:rPr>
              <a:t>17</a:t>
            </a:r>
            <a:r>
              <a:rPr lang="ja-JP" altLang="en-US" sz="1050" dirty="0">
                <a:latin typeface="Meiryo UI" panose="020B0604030504040204" pitchFamily="50" charset="-128"/>
                <a:ea typeface="Meiryo UI" panose="020B0604030504040204" pitchFamily="50" charset="-128"/>
              </a:rPr>
              <a:t>：</a:t>
            </a:r>
            <a:r>
              <a:rPr lang="en-US" altLang="ja-JP" sz="1050" dirty="0">
                <a:latin typeface="Meiryo UI" panose="020B0604030504040204" pitchFamily="50" charset="-128"/>
                <a:ea typeface="Meiryo UI" panose="020B0604030504040204" pitchFamily="50" charset="-128"/>
              </a:rPr>
              <a:t>00</a:t>
            </a:r>
          </a:p>
          <a:p>
            <a:pPr algn="ctr"/>
            <a:r>
              <a:rPr lang="en-US" altLang="ja-JP" sz="1050" dirty="0">
                <a:latin typeface="Meiryo UI" panose="020B0604030504040204" pitchFamily="50" charset="-128"/>
                <a:ea typeface="Meiryo UI" panose="020B0604030504040204" pitchFamily="50" charset="-128"/>
              </a:rPr>
              <a:t>/</a:t>
            </a:r>
            <a:r>
              <a:rPr lang="ja-JP" altLang="en-US" sz="1050" dirty="0">
                <a:latin typeface="Meiryo UI" panose="020B0604030504040204" pitchFamily="50" charset="-128"/>
                <a:ea typeface="Meiryo UI" panose="020B0604030504040204" pitchFamily="50" charset="-128"/>
              </a:rPr>
              <a:t>土・日・祝日除く</a:t>
            </a:r>
            <a:endParaRPr lang="ja-JP" altLang="en-US" sz="1050" dirty="0"/>
          </a:p>
        </p:txBody>
      </p:sp>
      <p:sp>
        <p:nvSpPr>
          <p:cNvPr id="31" name="object 20">
            <a:extLst>
              <a:ext uri="{FF2B5EF4-FFF2-40B4-BE49-F238E27FC236}">
                <a16:creationId xmlns:a16="http://schemas.microsoft.com/office/drawing/2014/main" id="{9C88302A-458F-4E42-ADDC-367B3A317290}"/>
              </a:ext>
            </a:extLst>
          </p:cNvPr>
          <p:cNvSpPr txBox="1"/>
          <p:nvPr/>
        </p:nvSpPr>
        <p:spPr>
          <a:xfrm>
            <a:off x="1658751" y="5200509"/>
            <a:ext cx="2014387" cy="705321"/>
          </a:xfrm>
          <a:prstGeom prst="rect">
            <a:avLst/>
          </a:prstGeom>
        </p:spPr>
        <p:txBody>
          <a:bodyPr vert="horz" wrap="square" lIns="0" tIns="12700" rIns="0" bIns="0" rtlCol="0">
            <a:spAutoFit/>
          </a:bodyPr>
          <a:lstStyle/>
          <a:p>
            <a:pPr>
              <a:lnSpc>
                <a:spcPct val="100000"/>
              </a:lnSpc>
              <a:spcBef>
                <a:spcPts val="160"/>
              </a:spcBef>
            </a:pPr>
            <a:r>
              <a:rPr sz="1000" spc="-80" dirty="0">
                <a:solidFill>
                  <a:srgbClr val="4C86A0"/>
                </a:solidFill>
                <a:latin typeface="Meiryo UI" panose="020B0604030504040204" pitchFamily="50" charset="-128"/>
                <a:ea typeface="Meiryo UI" panose="020B0604030504040204" pitchFamily="50" charset="-128"/>
                <a:cs typeface="Arial"/>
              </a:rPr>
              <a:t>25m</a:t>
            </a:r>
            <a:r>
              <a:rPr lang="en-US" sz="1000" spc="-80" dirty="0">
                <a:solidFill>
                  <a:schemeClr val="accent5">
                    <a:lumMod val="75000"/>
                  </a:schemeClr>
                </a:solidFill>
                <a:latin typeface="Meiryo UI" panose="020B0604030504040204" pitchFamily="50" charset="-128"/>
                <a:ea typeface="Meiryo UI" panose="020B0604030504040204" pitchFamily="50" charset="-128"/>
                <a:cs typeface="Arial"/>
              </a:rPr>
              <a:t>L     </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7,000</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税込</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7,700</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a:t>
            </a:r>
            <a:r>
              <a:rPr sz="1000" spc="-80" dirty="0">
                <a:solidFill>
                  <a:schemeClr val="accent5">
                    <a:lumMod val="75000"/>
                  </a:schemeClr>
                </a:solidFill>
                <a:latin typeface="Meiryo UI" panose="020B0604030504040204" pitchFamily="50" charset="-128"/>
                <a:ea typeface="Meiryo UI" panose="020B0604030504040204" pitchFamily="50" charset="-128"/>
                <a:cs typeface="Arial"/>
              </a:rPr>
              <a:t> </a:t>
            </a:r>
            <a:endParaRPr lang="en-US" altLang="ja-JP" sz="1000" spc="-85" dirty="0">
              <a:solidFill>
                <a:schemeClr val="accent5">
                  <a:lumMod val="75000"/>
                </a:schemeClr>
              </a:solidFill>
              <a:latin typeface="Meiryo UI" panose="020B0604030504040204" pitchFamily="50" charset="-128"/>
              <a:ea typeface="Meiryo UI" panose="020B0604030504040204" pitchFamily="50" charset="-128"/>
              <a:cs typeface="Arial"/>
            </a:endParaRPr>
          </a:p>
          <a:p>
            <a:pPr>
              <a:lnSpc>
                <a:spcPct val="100000"/>
              </a:lnSpc>
              <a:spcBef>
                <a:spcPts val="160"/>
              </a:spcBef>
            </a:pPr>
            <a:r>
              <a:rPr sz="1000" spc="-75" dirty="0">
                <a:solidFill>
                  <a:srgbClr val="4C86A0"/>
                </a:solidFill>
                <a:latin typeface="Meiryo UI" panose="020B0604030504040204" pitchFamily="50" charset="-128"/>
                <a:ea typeface="Meiryo UI" panose="020B0604030504040204" pitchFamily="50" charset="-128"/>
                <a:cs typeface="Arial"/>
              </a:rPr>
              <a:t>50m</a:t>
            </a:r>
            <a:r>
              <a:rPr lang="en-US" sz="1000" spc="-75" dirty="0">
                <a:solidFill>
                  <a:srgbClr val="4C86A0"/>
                </a:solidFill>
                <a:latin typeface="Meiryo UI" panose="020B0604030504040204" pitchFamily="50" charset="-128"/>
                <a:ea typeface="Meiryo UI" panose="020B0604030504040204" pitchFamily="50" charset="-128"/>
                <a:cs typeface="Arial"/>
              </a:rPr>
              <a:t>L     </a:t>
            </a:r>
            <a:r>
              <a:rPr lang="en-US" sz="1000" spc="-75" dirty="0">
                <a:solidFill>
                  <a:schemeClr val="accent5">
                    <a:lumMod val="75000"/>
                  </a:schemeClr>
                </a:solidFill>
                <a:latin typeface="Meiryo UI" panose="020B0604030504040204" pitchFamily="50" charset="-128"/>
                <a:ea typeface="Meiryo UI" panose="020B0604030504040204" pitchFamily="50" charset="-128"/>
                <a:cs typeface="Arial"/>
              </a:rPr>
              <a:t>9</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,800</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税込</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10,780</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a:t>
            </a:r>
            <a:endParaRPr lang="en-US" altLang="ja-JP" sz="1000" spc="-90" dirty="0">
              <a:solidFill>
                <a:schemeClr val="accent5">
                  <a:lumMod val="75000"/>
                </a:schemeClr>
              </a:solidFill>
              <a:latin typeface="Meiryo UI" panose="020B0604030504040204" pitchFamily="50" charset="-128"/>
              <a:ea typeface="Meiryo UI" panose="020B0604030504040204" pitchFamily="50" charset="-128"/>
              <a:cs typeface="Arial"/>
            </a:endParaRPr>
          </a:p>
          <a:p>
            <a:pPr>
              <a:lnSpc>
                <a:spcPct val="100000"/>
              </a:lnSpc>
              <a:spcBef>
                <a:spcPts val="160"/>
              </a:spcBef>
            </a:pPr>
            <a:r>
              <a:rPr lang="en-US" altLang="ja-JP" sz="1000" spc="-90" dirty="0">
                <a:solidFill>
                  <a:srgbClr val="4C86A0"/>
                </a:solidFill>
                <a:latin typeface="Meiryo UI" panose="020B0604030504040204" pitchFamily="50" charset="-128"/>
                <a:ea typeface="Meiryo UI" panose="020B0604030504040204" pitchFamily="50" charset="-128"/>
                <a:cs typeface="Arial"/>
              </a:rPr>
              <a:t>1</a:t>
            </a:r>
            <a:r>
              <a:rPr sz="1000" spc="-90" dirty="0">
                <a:solidFill>
                  <a:srgbClr val="4C86A0"/>
                </a:solidFill>
                <a:latin typeface="Meiryo UI" panose="020B0604030504040204" pitchFamily="50" charset="-128"/>
                <a:ea typeface="Meiryo UI" panose="020B0604030504040204" pitchFamily="50" charset="-128"/>
                <a:cs typeface="Arial"/>
              </a:rPr>
              <a:t>00m</a:t>
            </a:r>
            <a:r>
              <a:rPr lang="en-US" sz="1000" spc="-90" dirty="0">
                <a:solidFill>
                  <a:srgbClr val="4C86A0"/>
                </a:solidFill>
                <a:latin typeface="Meiryo UI" panose="020B0604030504040204" pitchFamily="50" charset="-128"/>
                <a:ea typeface="Meiryo UI" panose="020B0604030504040204" pitchFamily="50" charset="-128"/>
                <a:cs typeface="Arial"/>
              </a:rPr>
              <a:t>L </a:t>
            </a:r>
            <a:r>
              <a:rPr lang="en-US" altLang="ja-JP" sz="1000" dirty="0">
                <a:solidFill>
                  <a:schemeClr val="accent5">
                    <a:lumMod val="75000"/>
                  </a:schemeClr>
                </a:solidFill>
                <a:latin typeface="Meiryo UI" panose="020B0604030504040204" pitchFamily="50" charset="-128"/>
                <a:ea typeface="Meiryo UI" panose="020B0604030504040204" pitchFamily="50" charset="-128"/>
              </a:rPr>
              <a:t>13,100</a:t>
            </a:r>
            <a:r>
              <a:rPr lang="ja-JP" altLang="ja-JP" sz="1000" dirty="0">
                <a:solidFill>
                  <a:schemeClr val="accent5">
                    <a:lumMod val="75000"/>
                  </a:schemeClr>
                </a:solidFill>
                <a:latin typeface="Meiryo UI" panose="020B0604030504040204" pitchFamily="50" charset="-128"/>
                <a:ea typeface="Meiryo UI" panose="020B0604030504040204" pitchFamily="50" charset="-128"/>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rPr>
              <a:t>(</a:t>
            </a:r>
            <a:r>
              <a:rPr lang="ja-JP" altLang="ja-JP" sz="1000" dirty="0">
                <a:solidFill>
                  <a:schemeClr val="accent5">
                    <a:lumMod val="75000"/>
                  </a:schemeClr>
                </a:solidFill>
                <a:latin typeface="Meiryo UI" panose="020B0604030504040204" pitchFamily="50" charset="-128"/>
                <a:ea typeface="Meiryo UI" panose="020B0604030504040204" pitchFamily="50" charset="-128"/>
              </a:rPr>
              <a:t>税込</a:t>
            </a:r>
            <a:r>
              <a:rPr lang="en-US" altLang="ja-JP" sz="1000" dirty="0">
                <a:solidFill>
                  <a:schemeClr val="accent5">
                    <a:lumMod val="75000"/>
                  </a:schemeClr>
                </a:solidFill>
                <a:latin typeface="Meiryo UI" panose="020B0604030504040204" pitchFamily="50" charset="-128"/>
                <a:ea typeface="Meiryo UI" panose="020B0604030504040204" pitchFamily="50" charset="-128"/>
              </a:rPr>
              <a:t>14,410</a:t>
            </a:r>
            <a:r>
              <a:rPr lang="ja-JP" altLang="ja-JP" sz="1000" dirty="0">
                <a:solidFill>
                  <a:schemeClr val="accent5">
                    <a:lumMod val="75000"/>
                  </a:schemeClr>
                </a:solidFill>
                <a:latin typeface="Meiryo UI" panose="020B0604030504040204" pitchFamily="50" charset="-128"/>
                <a:ea typeface="Meiryo UI" panose="020B0604030504040204" pitchFamily="50" charset="-128"/>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rPr>
              <a:t>)</a:t>
            </a:r>
          </a:p>
          <a:p>
            <a:pPr>
              <a:spcBef>
                <a:spcPts val="160"/>
              </a:spcBef>
            </a:pPr>
            <a:r>
              <a:rPr lang="en-US" altLang="zh-CN" sz="1000" dirty="0">
                <a:solidFill>
                  <a:schemeClr val="accent5">
                    <a:lumMod val="75000"/>
                  </a:schemeClr>
                </a:solidFill>
                <a:latin typeface="Meiryo UI" panose="020B0604030504040204" pitchFamily="50" charset="-128"/>
                <a:ea typeface="Meiryo UI" panose="020B0604030504040204" pitchFamily="50" charset="-128"/>
                <a:cs typeface="ＭＳ 明朝" panose="02020609040205080304" pitchFamily="17" charset="-128"/>
              </a:rPr>
              <a:t>10mL   3,300</a:t>
            </a:r>
            <a:r>
              <a:rPr lang="zh-CN" altLang="en-US" sz="1000" dirty="0">
                <a:solidFill>
                  <a:schemeClr val="accent5">
                    <a:lumMod val="75000"/>
                  </a:schemeClr>
                </a:solidFill>
                <a:latin typeface="Meiryo UI" panose="020B0604030504040204" pitchFamily="50" charset="-128"/>
                <a:ea typeface="Meiryo UI" panose="020B0604030504040204" pitchFamily="50" charset="-128"/>
                <a:cs typeface="ＭＳ 明朝" panose="02020609040205080304" pitchFamily="17" charset="-128"/>
              </a:rPr>
              <a:t>円</a:t>
            </a:r>
            <a:r>
              <a:rPr lang="en-US" altLang="zh-CN" sz="1000" dirty="0">
                <a:solidFill>
                  <a:schemeClr val="accent5">
                    <a:lumMod val="75000"/>
                  </a:schemeClr>
                </a:solidFill>
                <a:latin typeface="Meiryo UI" panose="020B0604030504040204" pitchFamily="50" charset="-128"/>
                <a:ea typeface="Meiryo UI" panose="020B0604030504040204" pitchFamily="50" charset="-128"/>
                <a:cs typeface="ＭＳ 明朝" panose="02020609040205080304" pitchFamily="17" charset="-128"/>
              </a:rPr>
              <a:t>(</a:t>
            </a:r>
            <a:r>
              <a:rPr lang="zh-CN" altLang="en-US" sz="1000" dirty="0">
                <a:solidFill>
                  <a:schemeClr val="accent5">
                    <a:lumMod val="75000"/>
                  </a:schemeClr>
                </a:solidFill>
                <a:latin typeface="Meiryo UI" panose="020B0604030504040204" pitchFamily="50" charset="-128"/>
                <a:ea typeface="Meiryo UI" panose="020B0604030504040204" pitchFamily="50" charset="-128"/>
                <a:cs typeface="ＭＳ 明朝" panose="02020609040205080304" pitchFamily="17" charset="-128"/>
              </a:rPr>
              <a:t>税込</a:t>
            </a:r>
            <a:r>
              <a:rPr lang="en-US" altLang="zh-CN" sz="1000" dirty="0">
                <a:solidFill>
                  <a:schemeClr val="accent5">
                    <a:lumMod val="75000"/>
                  </a:schemeClr>
                </a:solidFill>
                <a:latin typeface="Meiryo UI" panose="020B0604030504040204" pitchFamily="50" charset="-128"/>
                <a:ea typeface="Meiryo UI" panose="020B0604030504040204" pitchFamily="50" charset="-128"/>
                <a:cs typeface="ＭＳ 明朝" panose="02020609040205080304" pitchFamily="17" charset="-128"/>
              </a:rPr>
              <a:t>3,630</a:t>
            </a:r>
            <a:r>
              <a:rPr lang="zh-CN" altLang="en-US" sz="1000" dirty="0">
                <a:solidFill>
                  <a:schemeClr val="accent5">
                    <a:lumMod val="75000"/>
                  </a:schemeClr>
                </a:solidFill>
                <a:latin typeface="Meiryo UI" panose="020B0604030504040204" pitchFamily="50" charset="-128"/>
                <a:ea typeface="Meiryo UI" panose="020B0604030504040204" pitchFamily="50" charset="-128"/>
                <a:cs typeface="ＭＳ 明朝" panose="02020609040205080304" pitchFamily="17" charset="-128"/>
              </a:rPr>
              <a:t>円</a:t>
            </a:r>
            <a:r>
              <a:rPr lang="en-US" altLang="zh-CN" sz="1000" dirty="0">
                <a:solidFill>
                  <a:schemeClr val="accent5">
                    <a:lumMod val="75000"/>
                  </a:schemeClr>
                </a:solidFill>
                <a:latin typeface="Meiryo UI" panose="020B0604030504040204" pitchFamily="50" charset="-128"/>
                <a:ea typeface="Meiryo UI" panose="020B0604030504040204" pitchFamily="50" charset="-128"/>
                <a:cs typeface="ＭＳ 明朝" panose="02020609040205080304" pitchFamily="17" charset="-128"/>
              </a:rPr>
              <a:t>)*</a:t>
            </a:r>
            <a:endParaRPr lang="zh-CN" altLang="en-US" sz="1000" dirty="0">
              <a:solidFill>
                <a:schemeClr val="accent5">
                  <a:lumMod val="75000"/>
                </a:schemeClr>
              </a:solidFill>
              <a:latin typeface="Meiryo UI" panose="020B0604030504040204" pitchFamily="50" charset="-128"/>
              <a:ea typeface="Meiryo UI" panose="020B0604030504040204" pitchFamily="50" charset="-128"/>
              <a:cs typeface="Arial"/>
            </a:endParaRPr>
          </a:p>
        </p:txBody>
      </p:sp>
      <p:sp>
        <p:nvSpPr>
          <p:cNvPr id="32" name="object 12">
            <a:extLst>
              <a:ext uri="{FF2B5EF4-FFF2-40B4-BE49-F238E27FC236}">
                <a16:creationId xmlns:a16="http://schemas.microsoft.com/office/drawing/2014/main" id="{7DE77D92-63D7-4CCB-A6AB-185A1A21BA3B}"/>
              </a:ext>
            </a:extLst>
          </p:cNvPr>
          <p:cNvSpPr txBox="1"/>
          <p:nvPr/>
        </p:nvSpPr>
        <p:spPr>
          <a:xfrm>
            <a:off x="4470806" y="4991280"/>
            <a:ext cx="1136244" cy="320601"/>
          </a:xfrm>
          <a:prstGeom prst="rect">
            <a:avLst/>
          </a:prstGeom>
        </p:spPr>
        <p:txBody>
          <a:bodyPr vert="horz" wrap="square" lIns="0" tIns="12700" rIns="0" bIns="0" rtlCol="0">
            <a:spAutoFit/>
          </a:bodyPr>
          <a:lstStyle/>
          <a:p>
            <a:pPr algn="ctr"/>
            <a:r>
              <a:rPr lang="ja-JP" altLang="ja-JP" sz="1000" b="1" spc="-100" dirty="0">
                <a:solidFill>
                  <a:srgbClr val="6BC4E8"/>
                </a:solidFill>
                <a:latin typeface="Meiryo UI" panose="020B0604030504040204" pitchFamily="50" charset="-128"/>
                <a:ea typeface="Meiryo UI" panose="020B0604030504040204" pitchFamily="50" charset="-128"/>
                <a:cs typeface="Arial"/>
              </a:rPr>
              <a:t>ライトブルー</a:t>
            </a:r>
            <a:r>
              <a:rPr lang="en-US" altLang="ja-JP" sz="1000" b="1" spc="-100" dirty="0">
                <a:solidFill>
                  <a:srgbClr val="6BC4E8"/>
                </a:solidFill>
                <a:latin typeface="Meiryo UI" panose="020B0604030504040204" pitchFamily="50" charset="-128"/>
                <a:ea typeface="Meiryo UI" panose="020B0604030504040204" pitchFamily="50" charset="-128"/>
                <a:cs typeface="Arial"/>
              </a:rPr>
              <a:t> </a:t>
            </a:r>
            <a:r>
              <a:rPr lang="ja-JP" altLang="ja-JP" sz="1000" b="1" spc="-100" dirty="0">
                <a:solidFill>
                  <a:srgbClr val="6BC4E8"/>
                </a:solidFill>
                <a:latin typeface="Meiryo UI" panose="020B0604030504040204" pitchFamily="50" charset="-128"/>
                <a:ea typeface="Meiryo UI" panose="020B0604030504040204" pitchFamily="50" charset="-128"/>
                <a:cs typeface="Arial"/>
              </a:rPr>
              <a:t>プールオム オードトワレ</a:t>
            </a:r>
          </a:p>
        </p:txBody>
      </p:sp>
      <p:sp>
        <p:nvSpPr>
          <p:cNvPr id="33" name="object 20">
            <a:extLst>
              <a:ext uri="{FF2B5EF4-FFF2-40B4-BE49-F238E27FC236}">
                <a16:creationId xmlns:a16="http://schemas.microsoft.com/office/drawing/2014/main" id="{E4DB1D79-A5BC-43CE-A583-171324B3E91A}"/>
              </a:ext>
            </a:extLst>
          </p:cNvPr>
          <p:cNvSpPr txBox="1"/>
          <p:nvPr/>
        </p:nvSpPr>
        <p:spPr>
          <a:xfrm>
            <a:off x="4202264" y="5329271"/>
            <a:ext cx="2014386" cy="525785"/>
          </a:xfrm>
          <a:prstGeom prst="rect">
            <a:avLst/>
          </a:prstGeom>
        </p:spPr>
        <p:txBody>
          <a:bodyPr vert="horz" wrap="square" lIns="0" tIns="12700" rIns="0" bIns="0" rtlCol="0">
            <a:spAutoFit/>
          </a:bodyPr>
          <a:lstStyle/>
          <a:p>
            <a:pPr>
              <a:spcBef>
                <a:spcPts val="160"/>
              </a:spcBef>
            </a:pPr>
            <a:r>
              <a:rPr lang="en-US" altLang="ja-JP" sz="1000" spc="-80" dirty="0">
                <a:solidFill>
                  <a:srgbClr val="4C86A0"/>
                </a:solidFill>
                <a:latin typeface="Meiryo UI" panose="020B0604030504040204" pitchFamily="50" charset="-128"/>
                <a:ea typeface="Meiryo UI" panose="020B0604030504040204" pitchFamily="50" charset="-128"/>
                <a:cs typeface="Arial"/>
              </a:rPr>
              <a:t>40</a:t>
            </a:r>
            <a:r>
              <a:rPr sz="1000" spc="-80" dirty="0">
                <a:solidFill>
                  <a:srgbClr val="4C86A0"/>
                </a:solidFill>
                <a:latin typeface="Meiryo UI" panose="020B0604030504040204" pitchFamily="50" charset="-128"/>
                <a:ea typeface="Meiryo UI" panose="020B0604030504040204" pitchFamily="50" charset="-128"/>
                <a:cs typeface="Arial"/>
              </a:rPr>
              <a:t>m</a:t>
            </a:r>
            <a:r>
              <a:rPr lang="en-US" sz="1000" spc="-80" dirty="0">
                <a:solidFill>
                  <a:schemeClr val="accent5">
                    <a:lumMod val="75000"/>
                  </a:schemeClr>
                </a:solidFill>
                <a:latin typeface="Meiryo UI" panose="020B0604030504040204" pitchFamily="50" charset="-128"/>
                <a:ea typeface="Meiryo UI" panose="020B0604030504040204" pitchFamily="50" charset="-128"/>
                <a:cs typeface="Arial"/>
              </a:rPr>
              <a:t>L    6</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,700</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税込</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7,370</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a:t>
            </a:r>
            <a:r>
              <a:rPr sz="1000" spc="-80" dirty="0">
                <a:solidFill>
                  <a:schemeClr val="accent5">
                    <a:lumMod val="75000"/>
                  </a:schemeClr>
                </a:solidFill>
                <a:latin typeface="Meiryo UI" panose="020B0604030504040204" pitchFamily="50" charset="-128"/>
                <a:ea typeface="Meiryo UI" panose="020B0604030504040204" pitchFamily="50" charset="-128"/>
                <a:cs typeface="Arial"/>
              </a:rPr>
              <a:t> </a:t>
            </a:r>
            <a:endParaRPr lang="en-US" altLang="ja-JP" sz="1000" spc="-85" dirty="0">
              <a:solidFill>
                <a:schemeClr val="accent5">
                  <a:lumMod val="75000"/>
                </a:schemeClr>
              </a:solidFill>
              <a:latin typeface="Meiryo UI" panose="020B0604030504040204" pitchFamily="50" charset="-128"/>
              <a:ea typeface="Meiryo UI" panose="020B0604030504040204" pitchFamily="50" charset="-128"/>
              <a:cs typeface="Arial"/>
            </a:endParaRPr>
          </a:p>
          <a:p>
            <a:pPr>
              <a:lnSpc>
                <a:spcPct val="100000"/>
              </a:lnSpc>
              <a:spcBef>
                <a:spcPts val="160"/>
              </a:spcBef>
            </a:pPr>
            <a:r>
              <a:rPr lang="en-US" altLang="ja-JP" sz="1000" spc="-75" dirty="0">
                <a:solidFill>
                  <a:srgbClr val="4C86A0"/>
                </a:solidFill>
                <a:latin typeface="Meiryo UI" panose="020B0604030504040204" pitchFamily="50" charset="-128"/>
                <a:ea typeface="Meiryo UI" panose="020B0604030504040204" pitchFamily="50" charset="-128"/>
                <a:cs typeface="Arial"/>
              </a:rPr>
              <a:t>75</a:t>
            </a:r>
            <a:r>
              <a:rPr sz="1000" spc="-75" dirty="0">
                <a:solidFill>
                  <a:srgbClr val="4C86A0"/>
                </a:solidFill>
                <a:latin typeface="Meiryo UI" panose="020B0604030504040204" pitchFamily="50" charset="-128"/>
                <a:ea typeface="Meiryo UI" panose="020B0604030504040204" pitchFamily="50" charset="-128"/>
                <a:cs typeface="Arial"/>
              </a:rPr>
              <a:t>m</a:t>
            </a:r>
            <a:r>
              <a:rPr lang="en-US" sz="1000" spc="-75" dirty="0">
                <a:solidFill>
                  <a:srgbClr val="4C86A0"/>
                </a:solidFill>
                <a:latin typeface="Meiryo UI" panose="020B0604030504040204" pitchFamily="50" charset="-128"/>
                <a:ea typeface="Meiryo UI" panose="020B0604030504040204" pitchFamily="50" charset="-128"/>
                <a:cs typeface="Arial"/>
              </a:rPr>
              <a:t>L    </a:t>
            </a:r>
            <a:r>
              <a:rPr lang="en-US" sz="1000" spc="-75" dirty="0">
                <a:solidFill>
                  <a:schemeClr val="accent5">
                    <a:lumMod val="75000"/>
                  </a:schemeClr>
                </a:solidFill>
                <a:latin typeface="Meiryo UI" panose="020B0604030504040204" pitchFamily="50" charset="-128"/>
                <a:ea typeface="Meiryo UI" panose="020B0604030504040204" pitchFamily="50" charset="-128"/>
                <a:cs typeface="Arial"/>
              </a:rPr>
              <a:t>8</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,400</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税込</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9,240</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a:t>
            </a:r>
            <a:endParaRPr lang="en-US" altLang="ja-JP" sz="1000" spc="-90" dirty="0">
              <a:solidFill>
                <a:schemeClr val="accent5">
                  <a:lumMod val="75000"/>
                </a:schemeClr>
              </a:solidFill>
              <a:latin typeface="Meiryo UI" panose="020B0604030504040204" pitchFamily="50" charset="-128"/>
              <a:ea typeface="Meiryo UI" panose="020B0604030504040204" pitchFamily="50" charset="-128"/>
              <a:cs typeface="Arial"/>
            </a:endParaRPr>
          </a:p>
          <a:p>
            <a:pPr>
              <a:lnSpc>
                <a:spcPct val="100000"/>
              </a:lnSpc>
              <a:spcBef>
                <a:spcPts val="160"/>
              </a:spcBef>
            </a:pPr>
            <a:r>
              <a:rPr lang="en-US" altLang="ja-JP" sz="1000" spc="-90" dirty="0">
                <a:solidFill>
                  <a:srgbClr val="4C86A0"/>
                </a:solidFill>
                <a:latin typeface="Meiryo UI" panose="020B0604030504040204" pitchFamily="50" charset="-128"/>
                <a:ea typeface="Meiryo UI" panose="020B0604030504040204" pitchFamily="50" charset="-128"/>
                <a:cs typeface="Arial"/>
              </a:rPr>
              <a:t>125</a:t>
            </a:r>
            <a:r>
              <a:rPr sz="1000" spc="-90" dirty="0">
                <a:solidFill>
                  <a:srgbClr val="4C86A0"/>
                </a:solidFill>
                <a:latin typeface="Meiryo UI" panose="020B0604030504040204" pitchFamily="50" charset="-128"/>
                <a:ea typeface="Meiryo UI" panose="020B0604030504040204" pitchFamily="50" charset="-128"/>
                <a:cs typeface="Arial"/>
              </a:rPr>
              <a:t>m</a:t>
            </a:r>
            <a:r>
              <a:rPr lang="en-US" sz="1000" spc="-90" dirty="0">
                <a:solidFill>
                  <a:srgbClr val="4C86A0"/>
                </a:solidFill>
                <a:latin typeface="Meiryo UI" panose="020B0604030504040204" pitchFamily="50" charset="-128"/>
                <a:ea typeface="Meiryo UI" panose="020B0604030504040204" pitchFamily="50" charset="-128"/>
                <a:cs typeface="Arial"/>
              </a:rPr>
              <a:t>L </a:t>
            </a:r>
            <a:r>
              <a:rPr lang="en-US" altLang="ja-JP" sz="1000" dirty="0">
                <a:solidFill>
                  <a:schemeClr val="accent5">
                    <a:lumMod val="75000"/>
                  </a:schemeClr>
                </a:solidFill>
                <a:latin typeface="Meiryo UI" panose="020B0604030504040204" pitchFamily="50" charset="-128"/>
                <a:ea typeface="Meiryo UI" panose="020B0604030504040204" pitchFamily="50" charset="-128"/>
              </a:rPr>
              <a:t>11,800</a:t>
            </a:r>
            <a:r>
              <a:rPr lang="ja-JP" altLang="ja-JP" sz="1000" dirty="0">
                <a:solidFill>
                  <a:schemeClr val="accent5">
                    <a:lumMod val="75000"/>
                  </a:schemeClr>
                </a:solidFill>
                <a:latin typeface="Meiryo UI" panose="020B0604030504040204" pitchFamily="50" charset="-128"/>
                <a:ea typeface="Meiryo UI" panose="020B0604030504040204" pitchFamily="50" charset="-128"/>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rPr>
              <a:t>(</a:t>
            </a:r>
            <a:r>
              <a:rPr lang="ja-JP" altLang="ja-JP" sz="1000" dirty="0">
                <a:solidFill>
                  <a:schemeClr val="accent5">
                    <a:lumMod val="75000"/>
                  </a:schemeClr>
                </a:solidFill>
                <a:latin typeface="Meiryo UI" panose="020B0604030504040204" pitchFamily="50" charset="-128"/>
                <a:ea typeface="Meiryo UI" panose="020B0604030504040204" pitchFamily="50" charset="-128"/>
              </a:rPr>
              <a:t>税込</a:t>
            </a:r>
            <a:r>
              <a:rPr lang="en-US" altLang="ja-JP" sz="1000" dirty="0">
                <a:solidFill>
                  <a:schemeClr val="accent5">
                    <a:lumMod val="75000"/>
                  </a:schemeClr>
                </a:solidFill>
                <a:latin typeface="Meiryo UI" panose="020B0604030504040204" pitchFamily="50" charset="-128"/>
                <a:ea typeface="Meiryo UI" panose="020B0604030504040204" pitchFamily="50" charset="-128"/>
              </a:rPr>
              <a:t>12,980</a:t>
            </a:r>
            <a:r>
              <a:rPr lang="ja-JP" altLang="ja-JP" sz="1000" dirty="0">
                <a:solidFill>
                  <a:schemeClr val="accent5">
                    <a:lumMod val="75000"/>
                  </a:schemeClr>
                </a:solidFill>
                <a:latin typeface="Meiryo UI" panose="020B0604030504040204" pitchFamily="50" charset="-128"/>
                <a:ea typeface="Meiryo UI" panose="020B0604030504040204" pitchFamily="50" charset="-128"/>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rPr>
              <a:t>)</a:t>
            </a:r>
          </a:p>
        </p:txBody>
      </p:sp>
      <p:sp>
        <p:nvSpPr>
          <p:cNvPr id="34" name="object 12">
            <a:extLst>
              <a:ext uri="{FF2B5EF4-FFF2-40B4-BE49-F238E27FC236}">
                <a16:creationId xmlns:a16="http://schemas.microsoft.com/office/drawing/2014/main" id="{7FFB3FDF-6B94-4B30-9B56-FECAF68EFF5F}"/>
              </a:ext>
            </a:extLst>
          </p:cNvPr>
          <p:cNvSpPr txBox="1"/>
          <p:nvPr/>
        </p:nvSpPr>
        <p:spPr>
          <a:xfrm>
            <a:off x="1834741" y="7807202"/>
            <a:ext cx="1265762" cy="320601"/>
          </a:xfrm>
          <a:prstGeom prst="rect">
            <a:avLst/>
          </a:prstGeom>
        </p:spPr>
        <p:txBody>
          <a:bodyPr vert="horz" wrap="square" lIns="0" tIns="12700" rIns="0" bIns="0" rtlCol="0">
            <a:spAutoFit/>
          </a:bodyPr>
          <a:lstStyle/>
          <a:p>
            <a:pPr algn="ctr"/>
            <a:r>
              <a:rPr lang="ja-JP" altLang="ja-JP" sz="1000" b="1" spc="-100" dirty="0">
                <a:solidFill>
                  <a:srgbClr val="6BC4E8"/>
                </a:solidFill>
                <a:latin typeface="Meiryo UI" panose="020B0604030504040204" pitchFamily="50" charset="-128"/>
                <a:ea typeface="Meiryo UI" panose="020B0604030504040204" pitchFamily="50" charset="-128"/>
                <a:cs typeface="Arial"/>
              </a:rPr>
              <a:t>ライトブルー オー インテンス オードパルファム</a:t>
            </a:r>
          </a:p>
        </p:txBody>
      </p:sp>
      <p:sp>
        <p:nvSpPr>
          <p:cNvPr id="37" name="object 20">
            <a:extLst>
              <a:ext uri="{FF2B5EF4-FFF2-40B4-BE49-F238E27FC236}">
                <a16:creationId xmlns:a16="http://schemas.microsoft.com/office/drawing/2014/main" id="{BE9C7A31-84EB-4A71-8DC2-B2A61D00A76D}"/>
              </a:ext>
            </a:extLst>
          </p:cNvPr>
          <p:cNvSpPr txBox="1"/>
          <p:nvPr/>
        </p:nvSpPr>
        <p:spPr>
          <a:xfrm>
            <a:off x="1530318" y="8173715"/>
            <a:ext cx="2014387" cy="525785"/>
          </a:xfrm>
          <a:prstGeom prst="rect">
            <a:avLst/>
          </a:prstGeom>
        </p:spPr>
        <p:txBody>
          <a:bodyPr vert="horz" wrap="square" lIns="0" tIns="12700" rIns="0" bIns="0" rtlCol="0">
            <a:spAutoFit/>
          </a:bodyPr>
          <a:lstStyle/>
          <a:p>
            <a:pPr>
              <a:lnSpc>
                <a:spcPct val="100000"/>
              </a:lnSpc>
              <a:spcBef>
                <a:spcPts val="160"/>
              </a:spcBef>
            </a:pPr>
            <a:r>
              <a:rPr sz="1000" spc="-80" dirty="0">
                <a:solidFill>
                  <a:srgbClr val="4C86A0"/>
                </a:solidFill>
                <a:latin typeface="Meiryo UI" panose="020B0604030504040204" pitchFamily="50" charset="-128"/>
                <a:ea typeface="Meiryo UI" panose="020B0604030504040204" pitchFamily="50" charset="-128"/>
                <a:cs typeface="Arial"/>
              </a:rPr>
              <a:t>25m</a:t>
            </a:r>
            <a:r>
              <a:rPr lang="en-US" sz="1000" spc="-80" dirty="0">
                <a:solidFill>
                  <a:schemeClr val="accent5">
                    <a:lumMod val="75000"/>
                  </a:schemeClr>
                </a:solidFill>
                <a:latin typeface="Meiryo UI" panose="020B0604030504040204" pitchFamily="50" charset="-128"/>
                <a:ea typeface="Meiryo UI" panose="020B0604030504040204" pitchFamily="50" charset="-128"/>
                <a:cs typeface="Arial"/>
              </a:rPr>
              <a:t>L     </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7,200</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税込</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7,920</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a:t>
            </a:r>
            <a:r>
              <a:rPr sz="1000" spc="-80" dirty="0">
                <a:solidFill>
                  <a:schemeClr val="accent5">
                    <a:lumMod val="75000"/>
                  </a:schemeClr>
                </a:solidFill>
                <a:latin typeface="Meiryo UI" panose="020B0604030504040204" pitchFamily="50" charset="-128"/>
                <a:ea typeface="Meiryo UI" panose="020B0604030504040204" pitchFamily="50" charset="-128"/>
                <a:cs typeface="Arial"/>
              </a:rPr>
              <a:t> </a:t>
            </a:r>
            <a:endParaRPr lang="en-US" altLang="ja-JP" sz="1000" spc="-85" dirty="0">
              <a:solidFill>
                <a:schemeClr val="accent5">
                  <a:lumMod val="75000"/>
                </a:schemeClr>
              </a:solidFill>
              <a:latin typeface="Meiryo UI" panose="020B0604030504040204" pitchFamily="50" charset="-128"/>
              <a:ea typeface="Meiryo UI" panose="020B0604030504040204" pitchFamily="50" charset="-128"/>
              <a:cs typeface="Arial"/>
            </a:endParaRPr>
          </a:p>
          <a:p>
            <a:pPr>
              <a:lnSpc>
                <a:spcPct val="100000"/>
              </a:lnSpc>
              <a:spcBef>
                <a:spcPts val="160"/>
              </a:spcBef>
            </a:pPr>
            <a:r>
              <a:rPr sz="1000" spc="-75" dirty="0">
                <a:solidFill>
                  <a:srgbClr val="4C86A0"/>
                </a:solidFill>
                <a:latin typeface="Meiryo UI" panose="020B0604030504040204" pitchFamily="50" charset="-128"/>
                <a:ea typeface="Meiryo UI" panose="020B0604030504040204" pitchFamily="50" charset="-128"/>
                <a:cs typeface="Arial"/>
              </a:rPr>
              <a:t>50m</a:t>
            </a:r>
            <a:r>
              <a:rPr lang="en-US" sz="1000" spc="-75" dirty="0">
                <a:solidFill>
                  <a:srgbClr val="4C86A0"/>
                </a:solidFill>
                <a:latin typeface="Meiryo UI" panose="020B0604030504040204" pitchFamily="50" charset="-128"/>
                <a:ea typeface="Meiryo UI" panose="020B0604030504040204" pitchFamily="50" charset="-128"/>
                <a:cs typeface="Arial"/>
              </a:rPr>
              <a:t>L    </a:t>
            </a:r>
            <a:r>
              <a:rPr lang="en-US" sz="1000" spc="-75" dirty="0">
                <a:solidFill>
                  <a:schemeClr val="accent5">
                    <a:lumMod val="75000"/>
                  </a:schemeClr>
                </a:solidFill>
                <a:latin typeface="Meiryo UI" panose="020B0604030504040204" pitchFamily="50" charset="-128"/>
                <a:ea typeface="Meiryo UI" panose="020B0604030504040204" pitchFamily="50" charset="-128"/>
                <a:cs typeface="Arial"/>
              </a:rPr>
              <a:t>10</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,100</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税込</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11,110</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a:t>
            </a:r>
            <a:endParaRPr lang="en-US" altLang="ja-JP" sz="1000" spc="-90" dirty="0">
              <a:solidFill>
                <a:schemeClr val="accent5">
                  <a:lumMod val="75000"/>
                </a:schemeClr>
              </a:solidFill>
              <a:latin typeface="Meiryo UI" panose="020B0604030504040204" pitchFamily="50" charset="-128"/>
              <a:ea typeface="Meiryo UI" panose="020B0604030504040204" pitchFamily="50" charset="-128"/>
              <a:cs typeface="Arial"/>
            </a:endParaRPr>
          </a:p>
          <a:p>
            <a:pPr>
              <a:lnSpc>
                <a:spcPct val="100000"/>
              </a:lnSpc>
              <a:spcBef>
                <a:spcPts val="160"/>
              </a:spcBef>
            </a:pPr>
            <a:r>
              <a:rPr lang="en-US" altLang="ja-JP" sz="1000" spc="-90" dirty="0">
                <a:solidFill>
                  <a:srgbClr val="4C86A0"/>
                </a:solidFill>
                <a:latin typeface="Meiryo UI" panose="020B0604030504040204" pitchFamily="50" charset="-128"/>
                <a:ea typeface="Meiryo UI" panose="020B0604030504040204" pitchFamily="50" charset="-128"/>
                <a:cs typeface="Arial"/>
              </a:rPr>
              <a:t>1</a:t>
            </a:r>
            <a:r>
              <a:rPr sz="1000" spc="-90" dirty="0">
                <a:solidFill>
                  <a:srgbClr val="4C86A0"/>
                </a:solidFill>
                <a:latin typeface="Meiryo UI" panose="020B0604030504040204" pitchFamily="50" charset="-128"/>
                <a:ea typeface="Meiryo UI" panose="020B0604030504040204" pitchFamily="50" charset="-128"/>
                <a:cs typeface="Arial"/>
              </a:rPr>
              <a:t>00m</a:t>
            </a:r>
            <a:r>
              <a:rPr lang="en-US" sz="1000" spc="-90" dirty="0">
                <a:solidFill>
                  <a:srgbClr val="4C86A0"/>
                </a:solidFill>
                <a:latin typeface="Meiryo UI" panose="020B0604030504040204" pitchFamily="50" charset="-128"/>
                <a:ea typeface="Meiryo UI" panose="020B0604030504040204" pitchFamily="50" charset="-128"/>
                <a:cs typeface="Arial"/>
              </a:rPr>
              <a:t>L </a:t>
            </a:r>
            <a:r>
              <a:rPr lang="en-US" altLang="ja-JP" sz="1000" dirty="0">
                <a:solidFill>
                  <a:schemeClr val="accent5">
                    <a:lumMod val="75000"/>
                  </a:schemeClr>
                </a:solidFill>
                <a:latin typeface="Meiryo UI" panose="020B0604030504040204" pitchFamily="50" charset="-128"/>
                <a:ea typeface="Meiryo UI" panose="020B0604030504040204" pitchFamily="50" charset="-128"/>
              </a:rPr>
              <a:t>13,500</a:t>
            </a:r>
            <a:r>
              <a:rPr lang="ja-JP" altLang="ja-JP" sz="1000" dirty="0">
                <a:solidFill>
                  <a:schemeClr val="accent5">
                    <a:lumMod val="75000"/>
                  </a:schemeClr>
                </a:solidFill>
                <a:latin typeface="Meiryo UI" panose="020B0604030504040204" pitchFamily="50" charset="-128"/>
                <a:ea typeface="Meiryo UI" panose="020B0604030504040204" pitchFamily="50" charset="-128"/>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rPr>
              <a:t>(</a:t>
            </a:r>
            <a:r>
              <a:rPr lang="ja-JP" altLang="ja-JP" sz="1000" dirty="0">
                <a:solidFill>
                  <a:schemeClr val="accent5">
                    <a:lumMod val="75000"/>
                  </a:schemeClr>
                </a:solidFill>
                <a:latin typeface="Meiryo UI" panose="020B0604030504040204" pitchFamily="50" charset="-128"/>
                <a:ea typeface="Meiryo UI" panose="020B0604030504040204" pitchFamily="50" charset="-128"/>
              </a:rPr>
              <a:t>税込</a:t>
            </a:r>
            <a:r>
              <a:rPr lang="en-US" altLang="ja-JP" sz="1000" dirty="0">
                <a:solidFill>
                  <a:schemeClr val="accent5">
                    <a:lumMod val="75000"/>
                  </a:schemeClr>
                </a:solidFill>
                <a:latin typeface="Meiryo UI" panose="020B0604030504040204" pitchFamily="50" charset="-128"/>
                <a:ea typeface="Meiryo UI" panose="020B0604030504040204" pitchFamily="50" charset="-128"/>
              </a:rPr>
              <a:t>14,850</a:t>
            </a:r>
            <a:r>
              <a:rPr lang="ja-JP" altLang="ja-JP" sz="1000" dirty="0">
                <a:solidFill>
                  <a:schemeClr val="accent5">
                    <a:lumMod val="75000"/>
                  </a:schemeClr>
                </a:solidFill>
                <a:latin typeface="Meiryo UI" panose="020B0604030504040204" pitchFamily="50" charset="-128"/>
                <a:ea typeface="Meiryo UI" panose="020B0604030504040204" pitchFamily="50" charset="-128"/>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rPr>
              <a:t>)</a:t>
            </a:r>
          </a:p>
        </p:txBody>
      </p:sp>
      <p:sp>
        <p:nvSpPr>
          <p:cNvPr id="38" name="object 14">
            <a:extLst>
              <a:ext uri="{FF2B5EF4-FFF2-40B4-BE49-F238E27FC236}">
                <a16:creationId xmlns:a16="http://schemas.microsoft.com/office/drawing/2014/main" id="{810B4762-EC3D-4714-89A7-22D8A5E8769C}"/>
              </a:ext>
            </a:extLst>
          </p:cNvPr>
          <p:cNvSpPr/>
          <p:nvPr/>
        </p:nvSpPr>
        <p:spPr>
          <a:xfrm>
            <a:off x="1209548" y="2984500"/>
            <a:ext cx="5140960" cy="0"/>
          </a:xfrm>
          <a:custGeom>
            <a:avLst/>
            <a:gdLst/>
            <a:ahLst/>
            <a:cxnLst/>
            <a:rect l="l" t="t" r="r" b="b"/>
            <a:pathLst>
              <a:path w="5140960">
                <a:moveTo>
                  <a:pt x="0" y="0"/>
                </a:moveTo>
                <a:lnTo>
                  <a:pt x="5140902" y="0"/>
                </a:lnTo>
              </a:path>
            </a:pathLst>
          </a:custGeom>
          <a:ln w="19050">
            <a:solidFill>
              <a:srgbClr val="FFD14F"/>
            </a:solidFill>
          </a:ln>
        </p:spPr>
        <p:txBody>
          <a:bodyPr wrap="square" lIns="0" tIns="0" rIns="0" bIns="0" rtlCol="0"/>
          <a:lstStyle/>
          <a:p>
            <a:endParaRPr>
              <a:solidFill>
                <a:srgbClr val="F2B300"/>
              </a:solidFill>
            </a:endParaRPr>
          </a:p>
        </p:txBody>
      </p:sp>
      <p:sp>
        <p:nvSpPr>
          <p:cNvPr id="39" name="object 14">
            <a:extLst>
              <a:ext uri="{FF2B5EF4-FFF2-40B4-BE49-F238E27FC236}">
                <a16:creationId xmlns:a16="http://schemas.microsoft.com/office/drawing/2014/main" id="{A70C82D7-518B-4C39-98EC-1630A490C3C9}"/>
              </a:ext>
            </a:extLst>
          </p:cNvPr>
          <p:cNvSpPr/>
          <p:nvPr/>
        </p:nvSpPr>
        <p:spPr>
          <a:xfrm>
            <a:off x="1209548" y="4965700"/>
            <a:ext cx="5140960" cy="0"/>
          </a:xfrm>
          <a:custGeom>
            <a:avLst/>
            <a:gdLst/>
            <a:ahLst/>
            <a:cxnLst/>
            <a:rect l="l" t="t" r="r" b="b"/>
            <a:pathLst>
              <a:path w="5140960">
                <a:moveTo>
                  <a:pt x="0" y="0"/>
                </a:moveTo>
                <a:lnTo>
                  <a:pt x="5140902" y="0"/>
                </a:lnTo>
              </a:path>
            </a:pathLst>
          </a:custGeom>
          <a:ln w="19050">
            <a:solidFill>
              <a:srgbClr val="FFD14F"/>
            </a:solidFill>
          </a:ln>
        </p:spPr>
        <p:txBody>
          <a:bodyPr wrap="square" lIns="0" tIns="0" rIns="0" bIns="0" rtlCol="0"/>
          <a:lstStyle/>
          <a:p>
            <a:endParaRPr>
              <a:solidFill>
                <a:srgbClr val="F2B300"/>
              </a:solidFill>
            </a:endParaRPr>
          </a:p>
        </p:txBody>
      </p:sp>
      <p:sp>
        <p:nvSpPr>
          <p:cNvPr id="40" name="object 14">
            <a:extLst>
              <a:ext uri="{FF2B5EF4-FFF2-40B4-BE49-F238E27FC236}">
                <a16:creationId xmlns:a16="http://schemas.microsoft.com/office/drawing/2014/main" id="{4209FE29-4CA2-4313-9301-53EF40994A96}"/>
              </a:ext>
            </a:extLst>
          </p:cNvPr>
          <p:cNvSpPr/>
          <p:nvPr/>
        </p:nvSpPr>
        <p:spPr>
          <a:xfrm>
            <a:off x="1209548" y="7756523"/>
            <a:ext cx="5140960" cy="0"/>
          </a:xfrm>
          <a:custGeom>
            <a:avLst/>
            <a:gdLst/>
            <a:ahLst/>
            <a:cxnLst/>
            <a:rect l="l" t="t" r="r" b="b"/>
            <a:pathLst>
              <a:path w="5140960">
                <a:moveTo>
                  <a:pt x="0" y="0"/>
                </a:moveTo>
                <a:lnTo>
                  <a:pt x="5140902" y="0"/>
                </a:lnTo>
              </a:path>
            </a:pathLst>
          </a:custGeom>
          <a:ln w="19050">
            <a:solidFill>
              <a:srgbClr val="FFD14F"/>
            </a:solidFill>
          </a:ln>
        </p:spPr>
        <p:txBody>
          <a:bodyPr wrap="square" lIns="0" tIns="0" rIns="0" bIns="0" rtlCol="0"/>
          <a:lstStyle/>
          <a:p>
            <a:endParaRPr>
              <a:solidFill>
                <a:srgbClr val="F2B300"/>
              </a:solidFill>
            </a:endParaRPr>
          </a:p>
        </p:txBody>
      </p:sp>
      <p:sp>
        <p:nvSpPr>
          <p:cNvPr id="41" name="object 12">
            <a:extLst>
              <a:ext uri="{FF2B5EF4-FFF2-40B4-BE49-F238E27FC236}">
                <a16:creationId xmlns:a16="http://schemas.microsoft.com/office/drawing/2014/main" id="{B93A2F9A-C8FB-44CD-82E4-E9BD31FE0FCE}"/>
              </a:ext>
            </a:extLst>
          </p:cNvPr>
          <p:cNvSpPr txBox="1"/>
          <p:nvPr/>
        </p:nvSpPr>
        <p:spPr>
          <a:xfrm>
            <a:off x="4235450" y="7807202"/>
            <a:ext cx="1828800" cy="320601"/>
          </a:xfrm>
          <a:prstGeom prst="rect">
            <a:avLst/>
          </a:prstGeom>
        </p:spPr>
        <p:txBody>
          <a:bodyPr vert="horz" wrap="square" lIns="0" tIns="12700" rIns="0" bIns="0" rtlCol="0">
            <a:spAutoFit/>
          </a:bodyPr>
          <a:lstStyle/>
          <a:p>
            <a:pPr algn="ctr"/>
            <a:r>
              <a:rPr lang="ja-JP" altLang="ja-JP" sz="1000" b="1" spc="-100" dirty="0">
                <a:solidFill>
                  <a:srgbClr val="6BC4E8"/>
                </a:solidFill>
                <a:latin typeface="Meiryo UI" panose="020B0604030504040204" pitchFamily="50" charset="-128"/>
                <a:ea typeface="Meiryo UI" panose="020B0604030504040204" pitchFamily="50" charset="-128"/>
                <a:cs typeface="Arial"/>
              </a:rPr>
              <a:t>ライトブルー プールオム オー インテンス オードパルファム </a:t>
            </a:r>
          </a:p>
        </p:txBody>
      </p:sp>
      <p:sp>
        <p:nvSpPr>
          <p:cNvPr id="42" name="object 20">
            <a:extLst>
              <a:ext uri="{FF2B5EF4-FFF2-40B4-BE49-F238E27FC236}">
                <a16:creationId xmlns:a16="http://schemas.microsoft.com/office/drawing/2014/main" id="{05C1BCD4-4A65-4397-9BAD-A732F43B5F6A}"/>
              </a:ext>
            </a:extLst>
          </p:cNvPr>
          <p:cNvSpPr txBox="1"/>
          <p:nvPr/>
        </p:nvSpPr>
        <p:spPr>
          <a:xfrm>
            <a:off x="4202263" y="8173715"/>
            <a:ext cx="2014387" cy="346249"/>
          </a:xfrm>
          <a:prstGeom prst="rect">
            <a:avLst/>
          </a:prstGeom>
        </p:spPr>
        <p:txBody>
          <a:bodyPr vert="horz" wrap="square" lIns="0" tIns="12700" rIns="0" bIns="0" rtlCol="0">
            <a:spAutoFit/>
          </a:bodyPr>
          <a:lstStyle/>
          <a:p>
            <a:pPr>
              <a:lnSpc>
                <a:spcPct val="100000"/>
              </a:lnSpc>
              <a:spcBef>
                <a:spcPts val="160"/>
              </a:spcBef>
            </a:pPr>
            <a:r>
              <a:rPr sz="1000" spc="-75" dirty="0">
                <a:solidFill>
                  <a:srgbClr val="4C86A0"/>
                </a:solidFill>
                <a:latin typeface="Meiryo UI" panose="020B0604030504040204" pitchFamily="50" charset="-128"/>
                <a:ea typeface="Meiryo UI" panose="020B0604030504040204" pitchFamily="50" charset="-128"/>
                <a:cs typeface="Arial"/>
              </a:rPr>
              <a:t>50m</a:t>
            </a:r>
            <a:r>
              <a:rPr lang="en-US" sz="1000" spc="-75" dirty="0">
                <a:solidFill>
                  <a:srgbClr val="4C86A0"/>
                </a:solidFill>
                <a:latin typeface="Meiryo UI" panose="020B0604030504040204" pitchFamily="50" charset="-128"/>
                <a:ea typeface="Meiryo UI" panose="020B0604030504040204" pitchFamily="50" charset="-128"/>
                <a:cs typeface="Arial"/>
              </a:rPr>
              <a:t>L     </a:t>
            </a:r>
            <a:r>
              <a:rPr lang="en-US" sz="1000" spc="-75" dirty="0">
                <a:solidFill>
                  <a:schemeClr val="accent5">
                    <a:lumMod val="75000"/>
                  </a:schemeClr>
                </a:solidFill>
                <a:latin typeface="Meiryo UI" panose="020B0604030504040204" pitchFamily="50" charset="-128"/>
                <a:ea typeface="Meiryo UI" panose="020B0604030504040204" pitchFamily="50" charset="-128"/>
                <a:cs typeface="Arial"/>
              </a:rPr>
              <a:t>7</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,700</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税込</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8,470</a:t>
            </a:r>
            <a:r>
              <a:rPr lang="ja-JP"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cs typeface="Wingdings" panose="05000000000000000000" pitchFamily="2" charset="2"/>
              </a:rPr>
              <a:t>)</a:t>
            </a:r>
            <a:endParaRPr lang="en-US" altLang="ja-JP" sz="1000" spc="-90" dirty="0">
              <a:solidFill>
                <a:schemeClr val="accent5">
                  <a:lumMod val="75000"/>
                </a:schemeClr>
              </a:solidFill>
              <a:latin typeface="Meiryo UI" panose="020B0604030504040204" pitchFamily="50" charset="-128"/>
              <a:ea typeface="Meiryo UI" panose="020B0604030504040204" pitchFamily="50" charset="-128"/>
              <a:cs typeface="Arial"/>
            </a:endParaRPr>
          </a:p>
          <a:p>
            <a:pPr>
              <a:lnSpc>
                <a:spcPct val="100000"/>
              </a:lnSpc>
              <a:spcBef>
                <a:spcPts val="160"/>
              </a:spcBef>
            </a:pPr>
            <a:r>
              <a:rPr lang="en-US" altLang="ja-JP" sz="1000" spc="-90" dirty="0">
                <a:solidFill>
                  <a:srgbClr val="4C86A0"/>
                </a:solidFill>
                <a:latin typeface="Meiryo UI" panose="020B0604030504040204" pitchFamily="50" charset="-128"/>
                <a:ea typeface="Meiryo UI" panose="020B0604030504040204" pitchFamily="50" charset="-128"/>
                <a:cs typeface="Arial"/>
              </a:rPr>
              <a:t>1</a:t>
            </a:r>
            <a:r>
              <a:rPr sz="1000" spc="-90" dirty="0">
                <a:solidFill>
                  <a:srgbClr val="4C86A0"/>
                </a:solidFill>
                <a:latin typeface="Meiryo UI" panose="020B0604030504040204" pitchFamily="50" charset="-128"/>
                <a:ea typeface="Meiryo UI" panose="020B0604030504040204" pitchFamily="50" charset="-128"/>
                <a:cs typeface="Arial"/>
              </a:rPr>
              <a:t>00m</a:t>
            </a:r>
            <a:r>
              <a:rPr lang="en-US" sz="1000" spc="-90" dirty="0">
                <a:solidFill>
                  <a:srgbClr val="4C86A0"/>
                </a:solidFill>
                <a:latin typeface="Meiryo UI" panose="020B0604030504040204" pitchFamily="50" charset="-128"/>
                <a:ea typeface="Meiryo UI" panose="020B0604030504040204" pitchFamily="50" charset="-128"/>
                <a:cs typeface="Arial"/>
              </a:rPr>
              <a:t>L   </a:t>
            </a:r>
            <a:r>
              <a:rPr lang="en-US" sz="1000" spc="-90" dirty="0">
                <a:solidFill>
                  <a:schemeClr val="accent5">
                    <a:lumMod val="75000"/>
                  </a:schemeClr>
                </a:solidFill>
                <a:latin typeface="Meiryo UI" panose="020B0604030504040204" pitchFamily="50" charset="-128"/>
                <a:ea typeface="Meiryo UI" panose="020B0604030504040204" pitchFamily="50" charset="-128"/>
                <a:cs typeface="Arial"/>
              </a:rPr>
              <a:t>9</a:t>
            </a:r>
            <a:r>
              <a:rPr lang="en-US" altLang="ja-JP" sz="1000" dirty="0">
                <a:solidFill>
                  <a:schemeClr val="accent5">
                    <a:lumMod val="75000"/>
                  </a:schemeClr>
                </a:solidFill>
                <a:latin typeface="Meiryo UI" panose="020B0604030504040204" pitchFamily="50" charset="-128"/>
                <a:ea typeface="Meiryo UI" panose="020B0604030504040204" pitchFamily="50" charset="-128"/>
              </a:rPr>
              <a:t>,900</a:t>
            </a:r>
            <a:r>
              <a:rPr lang="ja-JP" altLang="ja-JP" sz="1000" dirty="0">
                <a:solidFill>
                  <a:schemeClr val="accent5">
                    <a:lumMod val="75000"/>
                  </a:schemeClr>
                </a:solidFill>
                <a:latin typeface="Meiryo UI" panose="020B0604030504040204" pitchFamily="50" charset="-128"/>
                <a:ea typeface="Meiryo UI" panose="020B0604030504040204" pitchFamily="50" charset="-128"/>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rPr>
              <a:t>(</a:t>
            </a:r>
            <a:r>
              <a:rPr lang="ja-JP" altLang="ja-JP" sz="1000" dirty="0">
                <a:solidFill>
                  <a:schemeClr val="accent5">
                    <a:lumMod val="75000"/>
                  </a:schemeClr>
                </a:solidFill>
                <a:latin typeface="Meiryo UI" panose="020B0604030504040204" pitchFamily="50" charset="-128"/>
                <a:ea typeface="Meiryo UI" panose="020B0604030504040204" pitchFamily="50" charset="-128"/>
              </a:rPr>
              <a:t>税込</a:t>
            </a:r>
            <a:r>
              <a:rPr lang="en-US" altLang="ja-JP" sz="1000" dirty="0">
                <a:solidFill>
                  <a:schemeClr val="accent5">
                    <a:lumMod val="75000"/>
                  </a:schemeClr>
                </a:solidFill>
                <a:latin typeface="Meiryo UI" panose="020B0604030504040204" pitchFamily="50" charset="-128"/>
                <a:ea typeface="Meiryo UI" panose="020B0604030504040204" pitchFamily="50" charset="-128"/>
              </a:rPr>
              <a:t>10,890</a:t>
            </a:r>
            <a:r>
              <a:rPr lang="ja-JP" altLang="ja-JP" sz="1000" dirty="0">
                <a:solidFill>
                  <a:schemeClr val="accent5">
                    <a:lumMod val="75000"/>
                  </a:schemeClr>
                </a:solidFill>
                <a:latin typeface="Meiryo UI" panose="020B0604030504040204" pitchFamily="50" charset="-128"/>
                <a:ea typeface="Meiryo UI" panose="020B0604030504040204" pitchFamily="50" charset="-128"/>
              </a:rPr>
              <a:t>円</a:t>
            </a:r>
            <a:r>
              <a:rPr lang="en-US" altLang="ja-JP" sz="1000" dirty="0">
                <a:solidFill>
                  <a:schemeClr val="accent5">
                    <a:lumMod val="75000"/>
                  </a:schemeClr>
                </a:solidFill>
                <a:latin typeface="Meiryo UI" panose="020B0604030504040204" pitchFamily="50" charset="-128"/>
                <a:ea typeface="Meiryo UI" panose="020B0604030504040204" pitchFamily="50" charset="-128"/>
              </a:rPr>
              <a:t>)</a:t>
            </a:r>
          </a:p>
        </p:txBody>
      </p:sp>
      <p:sp>
        <p:nvSpPr>
          <p:cNvPr id="25" name="正方形/長方形 24">
            <a:extLst>
              <a:ext uri="{FF2B5EF4-FFF2-40B4-BE49-F238E27FC236}">
                <a16:creationId xmlns:a16="http://schemas.microsoft.com/office/drawing/2014/main" id="{7F3449C0-6FA6-4938-9090-598C65FFF999}"/>
              </a:ext>
            </a:extLst>
          </p:cNvPr>
          <p:cNvSpPr/>
          <p:nvPr/>
        </p:nvSpPr>
        <p:spPr>
          <a:xfrm>
            <a:off x="1826867" y="8972334"/>
            <a:ext cx="3778250" cy="246221"/>
          </a:xfrm>
          <a:prstGeom prst="rect">
            <a:avLst/>
          </a:prstGeom>
        </p:spPr>
        <p:txBody>
          <a:bodyPr>
            <a:spAutoFit/>
          </a:bodyPr>
          <a:lstStyle/>
          <a:p>
            <a:pPr algn="ctr"/>
            <a:r>
              <a:rPr lang="en-US" altLang="ja-JP" sz="1000" dirty="0">
                <a:latin typeface="Meiryo UI" panose="020B0604030504040204" pitchFamily="50" charset="-128"/>
                <a:ea typeface="Meiryo UI" panose="020B0604030504040204" pitchFamily="50" charset="-128"/>
                <a:cs typeface="Times New Roman" panose="02020603050405020304" pitchFamily="18" charset="0"/>
              </a:rPr>
              <a:t>※</a:t>
            </a:r>
            <a:r>
              <a:rPr lang="ja-JP" altLang="ja-JP" sz="1000" dirty="0">
                <a:latin typeface="Meiryo UI" panose="020B0604030504040204" pitchFamily="50" charset="-128"/>
                <a:ea typeface="Meiryo UI" panose="020B0604030504040204" pitchFamily="50" charset="-128"/>
              </a:rPr>
              <a:t>参考小売価格</a:t>
            </a:r>
            <a:r>
              <a:rPr lang="ja-JP" altLang="en-US" sz="1000" dirty="0">
                <a:latin typeface="Meiryo UI" panose="020B0604030504040204" pitchFamily="50" charset="-128"/>
                <a:ea typeface="Meiryo UI" panose="020B0604030504040204" pitchFamily="50" charset="-128"/>
              </a:rPr>
              <a:t>　</a:t>
            </a:r>
            <a:r>
              <a:rPr lang="ja-JP" altLang="ja-JP" sz="1000" dirty="0">
                <a:latin typeface="Meiryo UI" panose="020B0604030504040204" pitchFamily="50" charset="-128"/>
                <a:ea typeface="Meiryo UI" panose="020B0604030504040204" pitchFamily="50" charset="-128"/>
              </a:rPr>
              <a:t>店舗によって異なる場合があります</a:t>
            </a:r>
            <a:endParaRPr lang="en-US" altLang="ja-JP" sz="1000" dirty="0">
              <a:latin typeface="Meiryo UI" panose="020B0604030504040204" pitchFamily="50" charset="-128"/>
              <a:ea typeface="Meiryo UI" panose="020B0604030504040204" pitchFamily="50" charset="-128"/>
              <a:cs typeface="Book Antiqua"/>
            </a:endParaRPr>
          </a:p>
        </p:txBody>
      </p:sp>
    </p:spTree>
    <p:extLst>
      <p:ext uri="{BB962C8B-B14F-4D97-AF65-F5344CB8AC3E}">
        <p14:creationId xmlns:p14="http://schemas.microsoft.com/office/powerpoint/2010/main" val="24576811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680</TotalTime>
  <Words>1105</Words>
  <Application>Microsoft Office PowerPoint</Application>
  <PresentationFormat>ユーザー設定</PresentationFormat>
  <Paragraphs>73</Paragraphs>
  <Slides>6</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6</vt:i4>
      </vt:variant>
    </vt:vector>
  </HeadingPairs>
  <TitlesOfParts>
    <vt:vector size="13" baseType="lpstr">
      <vt:lpstr>Meiryo UI</vt:lpstr>
      <vt:lpstr>游ゴシック</vt:lpstr>
      <vt:lpstr>Arial</vt:lpstr>
      <vt:lpstr>Calibri</vt:lpstr>
      <vt:lpstr>Lucida Sans</vt:lpstr>
      <vt:lpstr>Times New Roman</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lastModifiedBy>赤木 康孝/ Akagi Yasutaka</cp:lastModifiedBy>
  <cp:revision>40</cp:revision>
  <dcterms:created xsi:type="dcterms:W3CDTF">2021-03-31T09:33:31Z</dcterms:created>
  <dcterms:modified xsi:type="dcterms:W3CDTF">2021-04-20T06:56:54Z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2021-02-12T00:00:00Z</vt:filetime>
  </property>
  <property fmtid="{D5CDD505-2E9C-101B-9397-08002B2CF9AE}" pid="3" name="Creator">
    <vt:lpwstr>Adobe InDesign 16.0 (Macintosh)</vt:lpwstr>
  </property>
  <property fmtid="{D5CDD505-2E9C-101B-9397-08002B2CF9AE}" pid="4" name="LastSaved">
    <vt:filetime>2021-03-31T00:00:00Z</vt:filetime>
  </property>
  <property fmtid="{D5CDD505-2E9C-101B-9397-08002B2CF9AE}" pid="5" name="MSIP_Label_b7900c6f-39e5-434a-b4c3-be3e591a7835_Enabled">
    <vt:lpwstr>true</vt:lpwstr>
  </property>
  <property fmtid="{D5CDD505-2E9C-101B-9397-08002B2CF9AE}" pid="6" name="MSIP_Label_b7900c6f-39e5-434a-b4c3-be3e591a7835_SetDate">
    <vt:lpwstr>2021-04-07T08:11:43Z</vt:lpwstr>
  </property>
  <property fmtid="{D5CDD505-2E9C-101B-9397-08002B2CF9AE}" pid="7" name="MSIP_Label_b7900c6f-39e5-434a-b4c3-be3e591a7835_Method">
    <vt:lpwstr>Standard</vt:lpwstr>
  </property>
  <property fmtid="{D5CDD505-2E9C-101B-9397-08002B2CF9AE}" pid="8" name="MSIP_Label_b7900c6f-39e5-434a-b4c3-be3e591a7835_Name">
    <vt:lpwstr>b7900c6f-39e5-434a-b4c3-be3e591a7835</vt:lpwstr>
  </property>
  <property fmtid="{D5CDD505-2E9C-101B-9397-08002B2CF9AE}" pid="9" name="MSIP_Label_b7900c6f-39e5-434a-b4c3-be3e591a7835_SiteId">
    <vt:lpwstr>602fb212-70b3-4ef8-938e-9ba98c5ab37a</vt:lpwstr>
  </property>
  <property fmtid="{D5CDD505-2E9C-101B-9397-08002B2CF9AE}" pid="10" name="MSIP_Label_b7900c6f-39e5-434a-b4c3-be3e591a7835_ActionId">
    <vt:lpwstr>7c0ff929-764f-412b-bdfe-16116470fd6c</vt:lpwstr>
  </property>
  <property fmtid="{D5CDD505-2E9C-101B-9397-08002B2CF9AE}" pid="11" name="MSIP_Label_b7900c6f-39e5-434a-b4c3-be3e591a7835_ContentBits">
    <vt:lpwstr>2</vt:lpwstr>
  </property>
</Properties>
</file>