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0" r:id="rId2"/>
  </p:sldIdLst>
  <p:sldSz cx="6858000" cy="9144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47" autoAdjust="0"/>
    <p:restoredTop sz="92978" autoAdjust="0"/>
  </p:normalViewPr>
  <p:slideViewPr>
    <p:cSldViewPr>
      <p:cViewPr>
        <p:scale>
          <a:sx n="100" d="100"/>
          <a:sy n="100" d="100"/>
        </p:scale>
        <p:origin x="1340" y="-42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3F096A84-161F-4678-B9CC-1888923BCE5E}" type="datetimeFigureOut">
              <a:rPr kumimoji="1" lang="ja-JP" altLang="en-US" smtClean="0"/>
              <a:t>2021/6/9</a:t>
            </a:fld>
            <a:endParaRPr kumimoji="1" lang="ja-JP" altLang="en-US"/>
          </a:p>
        </p:txBody>
      </p:sp>
      <p:sp>
        <p:nvSpPr>
          <p:cNvPr id="4" name="スライド イメージ プレースホルダー 3"/>
          <p:cNvSpPr>
            <a:spLocks noGrp="1" noRot="1" noChangeAspect="1"/>
          </p:cNvSpPr>
          <p:nvPr>
            <p:ph type="sldImg" idx="2"/>
          </p:nvPr>
        </p:nvSpPr>
        <p:spPr>
          <a:xfrm>
            <a:off x="2254250" y="1279525"/>
            <a:ext cx="2590800" cy="34544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72141DC5-5F58-44A7-A89C-FFA7DBFD78F7}" type="slidenum">
              <a:rPr kumimoji="1" lang="ja-JP" altLang="en-US" smtClean="0"/>
              <a:t>‹#›</a:t>
            </a:fld>
            <a:endParaRPr kumimoji="1" lang="ja-JP" altLang="en-US"/>
          </a:p>
        </p:txBody>
      </p:sp>
    </p:spTree>
    <p:extLst>
      <p:ext uri="{BB962C8B-B14F-4D97-AF65-F5344CB8AC3E}">
        <p14:creationId xmlns:p14="http://schemas.microsoft.com/office/powerpoint/2010/main" val="17577707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2141DC5-5F58-44A7-A89C-FFA7DBFD78F7}" type="slidenum">
              <a:rPr kumimoji="1" lang="ja-JP" altLang="en-US" smtClean="0"/>
              <a:t>1</a:t>
            </a:fld>
            <a:endParaRPr kumimoji="1" lang="ja-JP" altLang="en-US"/>
          </a:p>
        </p:txBody>
      </p:sp>
    </p:spTree>
    <p:extLst>
      <p:ext uri="{BB962C8B-B14F-4D97-AF65-F5344CB8AC3E}">
        <p14:creationId xmlns:p14="http://schemas.microsoft.com/office/powerpoint/2010/main" val="199969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2205449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1717834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1846123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420354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4129061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86431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22953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36731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1257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665027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548119-D3E7-4345-AD7E-11DCED849FE3}" type="datetimeFigureOut">
              <a:rPr kumimoji="1" lang="ja-JP" altLang="en-US" smtClean="0"/>
              <a:t>2021/6/9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73666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C548119-D3E7-4345-AD7E-11DCED849FE3}" type="datetimeFigureOut">
              <a:rPr kumimoji="1" lang="ja-JP" altLang="en-US" smtClean="0"/>
              <a:t>2021/6/9</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D21EDC2-FBFB-4C7B-B4EA-A3F85F7B8385}" type="slidenum">
              <a:rPr kumimoji="1" lang="ja-JP" altLang="en-US" smtClean="0"/>
              <a:t>‹#›</a:t>
            </a:fld>
            <a:endParaRPr kumimoji="1" lang="ja-JP" altLang="en-US"/>
          </a:p>
        </p:txBody>
      </p:sp>
    </p:spTree>
    <p:extLst>
      <p:ext uri="{BB962C8B-B14F-4D97-AF65-F5344CB8AC3E}">
        <p14:creationId xmlns:p14="http://schemas.microsoft.com/office/powerpoint/2010/main" val="3897273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s://www.shiseido.co.jp/sp/cms/onlineshop/dg_lightblue/i/202106/" TargetMode="External"/><Relationship Id="rId4" Type="http://schemas.openxmlformats.org/officeDocument/2006/relationships/image" Target="../media/image2.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2358292-79D8-46FD-A52E-5F770527FD0A}"/>
              </a:ext>
            </a:extLst>
          </p:cNvPr>
          <p:cNvPicPr>
            <a:picLocks noChangeAspect="1"/>
          </p:cNvPicPr>
          <p:nvPr/>
        </p:nvPicPr>
        <p:blipFill>
          <a:blip r:embed="rId3"/>
          <a:stretch>
            <a:fillRect/>
          </a:stretch>
        </p:blipFill>
        <p:spPr>
          <a:xfrm>
            <a:off x="5754160" y="1302120"/>
            <a:ext cx="504056" cy="1044115"/>
          </a:xfrm>
          <a:prstGeom prst="rect">
            <a:avLst/>
          </a:prstGeom>
        </p:spPr>
      </p:pic>
      <p:cxnSp>
        <p:nvCxnSpPr>
          <p:cNvPr id="10" name="直線コネクタ 9"/>
          <p:cNvCxnSpPr>
            <a:cxnSpLocks noChangeShapeType="1"/>
          </p:cNvCxnSpPr>
          <p:nvPr/>
        </p:nvCxnSpPr>
        <p:spPr bwMode="auto">
          <a:xfrm>
            <a:off x="129877" y="755576"/>
            <a:ext cx="6467475" cy="0"/>
          </a:xfrm>
          <a:prstGeom prst="line">
            <a:avLst/>
          </a:prstGeom>
          <a:ln>
            <a:solidFill>
              <a:schemeClr val="bg2">
                <a:lumMod val="50000"/>
              </a:schemeClr>
            </a:solidFill>
            <a:headEnd/>
            <a:tailEnd/>
          </a:ln>
        </p:spPr>
        <p:style>
          <a:lnRef idx="2">
            <a:schemeClr val="accent6"/>
          </a:lnRef>
          <a:fillRef idx="0">
            <a:schemeClr val="accent6"/>
          </a:fillRef>
          <a:effectRef idx="1">
            <a:schemeClr val="accent6"/>
          </a:effectRef>
          <a:fontRef idx="minor">
            <a:schemeClr val="tx1"/>
          </a:fontRef>
        </p:style>
      </p:cxnSp>
      <p:cxnSp>
        <p:nvCxnSpPr>
          <p:cNvPr id="11" name="直線コネクタ 10"/>
          <p:cNvCxnSpPr>
            <a:cxnSpLocks noChangeShapeType="1"/>
          </p:cNvCxnSpPr>
          <p:nvPr/>
        </p:nvCxnSpPr>
        <p:spPr bwMode="auto">
          <a:xfrm>
            <a:off x="152400" y="1284755"/>
            <a:ext cx="6467475" cy="0"/>
          </a:xfrm>
          <a:prstGeom prst="line">
            <a:avLst/>
          </a:prstGeom>
          <a:ln>
            <a:solidFill>
              <a:schemeClr val="bg2">
                <a:lumMod val="50000"/>
              </a:schemeClr>
            </a:solidFill>
            <a:headEnd/>
            <a:tailEnd/>
          </a:ln>
        </p:spPr>
        <p:style>
          <a:lnRef idx="2">
            <a:schemeClr val="accent6"/>
          </a:lnRef>
          <a:fillRef idx="0">
            <a:schemeClr val="accent6"/>
          </a:fillRef>
          <a:effectRef idx="1">
            <a:schemeClr val="accent6"/>
          </a:effectRef>
          <a:fontRef idx="minor">
            <a:schemeClr val="tx1"/>
          </a:fontRef>
        </p:style>
      </p:cxnSp>
      <p:sp>
        <p:nvSpPr>
          <p:cNvPr id="9" name="Rectangle 6">
            <a:extLst>
              <a:ext uri="{FF2B5EF4-FFF2-40B4-BE49-F238E27FC236}">
                <a16:creationId xmlns:a16="http://schemas.microsoft.com/office/drawing/2014/main" id="{328B7E95-A192-4A6B-B410-FBD0ADFCBDF2}"/>
              </a:ext>
            </a:extLst>
          </p:cNvPr>
          <p:cNvSpPr>
            <a:spLocks noChangeArrowheads="1"/>
          </p:cNvSpPr>
          <p:nvPr/>
        </p:nvSpPr>
        <p:spPr bwMode="auto">
          <a:xfrm>
            <a:off x="-459432" y="26019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latin typeface="Meiryo UI" panose="020B0604030504040204" pitchFamily="50" charset="-128"/>
              <a:ea typeface="Meiryo UI" panose="020B0604030504040204" pitchFamily="50" charset="-128"/>
            </a:endParaRPr>
          </a:p>
        </p:txBody>
      </p:sp>
      <p:sp>
        <p:nvSpPr>
          <p:cNvPr id="12" name="Rectangle 5">
            <a:extLst>
              <a:ext uri="{FF2B5EF4-FFF2-40B4-BE49-F238E27FC236}">
                <a16:creationId xmlns:a16="http://schemas.microsoft.com/office/drawing/2014/main" id="{0F800046-1D6C-4F81-810C-A239D98B5706}"/>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latin typeface="Meiryo UI" panose="020B0604030504040204" pitchFamily="50" charset="-128"/>
              <a:ea typeface="Meiryo UI" panose="020B0604030504040204" pitchFamily="50" charset="-128"/>
            </a:endParaRPr>
          </a:p>
        </p:txBody>
      </p:sp>
      <p:sp>
        <p:nvSpPr>
          <p:cNvPr id="14" name="Rectangle 8">
            <a:extLst>
              <a:ext uri="{FF2B5EF4-FFF2-40B4-BE49-F238E27FC236}">
                <a16:creationId xmlns:a16="http://schemas.microsoft.com/office/drawing/2014/main" id="{6FBCE1A2-E474-4AC6-81F2-57970F806261}"/>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latin typeface="Meiryo UI" panose="020B0604030504040204" pitchFamily="50" charset="-128"/>
              <a:ea typeface="Meiryo UI" panose="020B0604030504040204" pitchFamily="50" charset="-128"/>
            </a:endParaRPr>
          </a:p>
        </p:txBody>
      </p:sp>
      <p:sp>
        <p:nvSpPr>
          <p:cNvPr id="18" name="Rectangle 14">
            <a:extLst>
              <a:ext uri="{FF2B5EF4-FFF2-40B4-BE49-F238E27FC236}">
                <a16:creationId xmlns:a16="http://schemas.microsoft.com/office/drawing/2014/main" id="{12FB20C6-B152-4874-AEC1-E48949224109}"/>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latin typeface="Meiryo UI" panose="020B0604030504040204" pitchFamily="50" charset="-128"/>
              <a:ea typeface="Meiryo UI" panose="020B0604030504040204" pitchFamily="50" charset="-128"/>
            </a:endParaRPr>
          </a:p>
        </p:txBody>
      </p:sp>
      <p:sp>
        <p:nvSpPr>
          <p:cNvPr id="47" name="ZoneTexte 12">
            <a:extLst>
              <a:ext uri="{FF2B5EF4-FFF2-40B4-BE49-F238E27FC236}">
                <a16:creationId xmlns:a16="http://schemas.microsoft.com/office/drawing/2014/main" id="{D3007FEA-3ECD-4798-834B-1C44F25C8470}"/>
              </a:ext>
            </a:extLst>
          </p:cNvPr>
          <p:cNvSpPr txBox="1"/>
          <p:nvPr/>
        </p:nvSpPr>
        <p:spPr>
          <a:xfrm>
            <a:off x="122185" y="8294836"/>
            <a:ext cx="3453619" cy="846386"/>
          </a:xfrm>
          <a:prstGeom prst="rect">
            <a:avLst/>
          </a:prstGeom>
          <a:noFill/>
        </p:spPr>
        <p:txBody>
          <a:bodyPr wrap="square" rtlCol="0">
            <a:spAutoFit/>
          </a:bodyPr>
          <a:lstStyle/>
          <a:p>
            <a:pPr>
              <a:defRPr/>
            </a:pPr>
            <a:r>
              <a:rPr lang="ja-JP" altLang="en-US" sz="700">
                <a:latin typeface="Meiryo UI" panose="020B0604030504040204" pitchFamily="50" charset="-128"/>
                <a:ea typeface="Meiryo UI" panose="020B0604030504040204" pitchFamily="50" charset="-128"/>
              </a:rPr>
              <a:t>取扱い店舗：伊勢丹 新宿店、三越 銀座店、ウィズ原宿内資生堂ビューティ・スクエア、ルミネ横浜店、ジェイアール名古屋高島屋、阪急うめだ本店、髙島屋 大阪店、大丸 札幌店、福岡 岩田屋本店</a:t>
            </a:r>
          </a:p>
          <a:p>
            <a:pPr>
              <a:defRPr/>
            </a:pPr>
            <a:r>
              <a:rPr lang="en" altLang="ja-JP" sz="700" dirty="0">
                <a:latin typeface="Meiryo UI" panose="020B0604030504040204" pitchFamily="50" charset="-128"/>
                <a:ea typeface="Meiryo UI" panose="020B0604030504040204" pitchFamily="50" charset="-128"/>
              </a:rPr>
              <a:t>EC</a:t>
            </a:r>
            <a:r>
              <a:rPr lang="ja-JP" altLang="en-US" sz="700">
                <a:latin typeface="Meiryo UI" panose="020B0604030504040204" pitchFamily="50" charset="-128"/>
                <a:ea typeface="Meiryo UI" panose="020B0604030504040204" pitchFamily="50" charset="-128"/>
              </a:rPr>
              <a:t>サイト：ワタシプラス、＠</a:t>
            </a:r>
            <a:r>
              <a:rPr lang="en" altLang="ja-JP" sz="700" dirty="0" err="1">
                <a:latin typeface="Meiryo UI" panose="020B0604030504040204" pitchFamily="50" charset="-128"/>
                <a:ea typeface="Meiryo UI" panose="020B0604030504040204" pitchFamily="50" charset="-128"/>
              </a:rPr>
              <a:t>cosme</a:t>
            </a:r>
            <a:r>
              <a:rPr lang="en" altLang="ja-JP" sz="700" dirty="0">
                <a:latin typeface="Meiryo UI" panose="020B0604030504040204" pitchFamily="50" charset="-128"/>
                <a:ea typeface="Meiryo UI" panose="020B0604030504040204" pitchFamily="50" charset="-128"/>
              </a:rPr>
              <a:t> shopping</a:t>
            </a:r>
            <a:r>
              <a:rPr lang="ja-JP" altLang="en" sz="700">
                <a:latin typeface="Meiryo UI" panose="020B0604030504040204" pitchFamily="50" charset="-128"/>
                <a:ea typeface="Meiryo UI" panose="020B0604030504040204" pitchFamily="50" charset="-128"/>
              </a:rPr>
              <a:t>、</a:t>
            </a:r>
            <a:r>
              <a:rPr lang="ja-JP" altLang="en-US" sz="700">
                <a:latin typeface="Meiryo UI" panose="020B0604030504040204" pitchFamily="50" charset="-128"/>
                <a:ea typeface="Meiryo UI" panose="020B0604030504040204" pitchFamily="50" charset="-128"/>
              </a:rPr>
              <a:t>三越伊勢丹オンラインストア</a:t>
            </a:r>
            <a:r>
              <a:rPr lang="en" altLang="ja-JP" sz="700" dirty="0" err="1">
                <a:latin typeface="Meiryo UI" panose="020B0604030504040204" pitchFamily="50" charset="-128"/>
                <a:ea typeface="Meiryo UI" panose="020B0604030504040204" pitchFamily="50" charset="-128"/>
              </a:rPr>
              <a:t>meeco</a:t>
            </a:r>
            <a:r>
              <a:rPr lang="ja-JP" altLang="en" sz="700">
                <a:latin typeface="Meiryo UI" panose="020B0604030504040204" pitchFamily="50" charset="-128"/>
                <a:ea typeface="Meiryo UI" panose="020B0604030504040204" pitchFamily="50" charset="-128"/>
              </a:rPr>
              <a:t>、</a:t>
            </a:r>
            <a:r>
              <a:rPr lang="en" altLang="ja-JP" sz="700" dirty="0">
                <a:latin typeface="Meiryo UI" panose="020B0604030504040204" pitchFamily="50" charset="-128"/>
                <a:ea typeface="Meiryo UI" panose="020B0604030504040204" pitchFamily="50" charset="-128"/>
              </a:rPr>
              <a:t>HANKYU BEAUTY ONLINE</a:t>
            </a:r>
            <a:r>
              <a:rPr lang="ja-JP" altLang="en" sz="700">
                <a:latin typeface="Meiryo UI" panose="020B0604030504040204" pitchFamily="50" charset="-128"/>
                <a:ea typeface="Meiryo UI" panose="020B0604030504040204" pitchFamily="50" charset="-128"/>
              </a:rPr>
              <a:t>、</a:t>
            </a:r>
            <a:r>
              <a:rPr lang="ja-JP" altLang="en-US" sz="700">
                <a:latin typeface="Meiryo UI" panose="020B0604030504040204" pitchFamily="50" charset="-128"/>
                <a:ea typeface="Meiryo UI" panose="020B0604030504040204" pitchFamily="50" charset="-128"/>
              </a:rPr>
              <a:t>西武・そごう</a:t>
            </a:r>
            <a:r>
              <a:rPr lang="en" altLang="ja-JP" sz="700" dirty="0">
                <a:latin typeface="Meiryo UI" panose="020B0604030504040204" pitchFamily="50" charset="-128"/>
                <a:ea typeface="Meiryo UI" panose="020B0604030504040204" pitchFamily="50" charset="-128"/>
              </a:rPr>
              <a:t>e.</a:t>
            </a:r>
            <a:r>
              <a:rPr lang="ja-JP" altLang="en-US" sz="700">
                <a:latin typeface="Meiryo UI" panose="020B0604030504040204" pitchFamily="50" charset="-128"/>
                <a:ea typeface="Meiryo UI" panose="020B0604030504040204" pitchFamily="50" charset="-128"/>
              </a:rPr>
              <a:t>デパート、高島屋オンラインストア、大丸松阪屋オンラインショッピング</a:t>
            </a:r>
          </a:p>
          <a:p>
            <a:pPr>
              <a:defRPr/>
            </a:pPr>
            <a:r>
              <a:rPr lang="en-US" altLang="ja-JP" sz="700" dirty="0">
                <a:latin typeface="Meiryo UI" panose="020B0604030504040204" pitchFamily="50" charset="-128"/>
                <a:ea typeface="Meiryo UI" panose="020B0604030504040204" pitchFamily="50" charset="-128"/>
              </a:rPr>
              <a:t>※</a:t>
            </a:r>
            <a:r>
              <a:rPr lang="ja-JP" altLang="en-US" sz="700">
                <a:latin typeface="Meiryo UI" panose="020B0604030504040204" pitchFamily="50" charset="-128"/>
                <a:ea typeface="Meiryo UI" panose="020B0604030504040204" pitchFamily="50" charset="-128"/>
              </a:rPr>
              <a:t>参考小売価格　店舗によって異なる場合があります</a:t>
            </a:r>
            <a:endParaRPr lang="en-US" altLang="ja-JP" sz="700" dirty="0">
              <a:latin typeface="Meiryo UI" panose="020B0604030504040204" pitchFamily="50" charset="-128"/>
              <a:ea typeface="Meiryo UI" panose="020B0604030504040204" pitchFamily="50" charset="-128"/>
            </a:endParaRPr>
          </a:p>
        </p:txBody>
      </p:sp>
      <p:sp>
        <p:nvSpPr>
          <p:cNvPr id="21" name="テキスト ボックス 35">
            <a:extLst>
              <a:ext uri="{FF2B5EF4-FFF2-40B4-BE49-F238E27FC236}">
                <a16:creationId xmlns:a16="http://schemas.microsoft.com/office/drawing/2014/main" id="{8B9BA0E1-E549-4D6F-8B66-493320143730}"/>
              </a:ext>
            </a:extLst>
          </p:cNvPr>
          <p:cNvSpPr txBox="1"/>
          <p:nvPr/>
        </p:nvSpPr>
        <p:spPr>
          <a:xfrm>
            <a:off x="3650114" y="8606571"/>
            <a:ext cx="3030396" cy="493550"/>
          </a:xfrm>
          <a:prstGeom prst="rect">
            <a:avLst/>
          </a:prstGeom>
          <a:ln w="6350">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square" lIns="36000" tIns="36000" rIns="36000" bIns="0" rtlCol="0">
            <a:noAutofit/>
          </a:bodyPr>
          <a:lstStyle/>
          <a:p>
            <a:pPr algn="ctr">
              <a:lnSpc>
                <a:spcPct val="110000"/>
              </a:lnSpc>
              <a:spcAft>
                <a:spcPts val="0"/>
              </a:spcAft>
            </a:pPr>
            <a:r>
              <a:rPr lang="ja-JP" sz="900" kern="200" dirty="0">
                <a:solidFill>
                  <a:schemeClr val="tx1"/>
                </a:solidFill>
                <a:effectLst/>
                <a:latin typeface="Meiryo UI" pitchFamily="50" charset="-128"/>
                <a:ea typeface="Meiryo UI" pitchFamily="50" charset="-128"/>
                <a:cs typeface="Times New Roman"/>
              </a:rPr>
              <a:t>お問い合わせ先：</a:t>
            </a:r>
            <a:endParaRPr lang="en-US" altLang="ja-JP" sz="900" kern="200" dirty="0">
              <a:solidFill>
                <a:schemeClr val="tx1"/>
              </a:solidFill>
              <a:effectLst/>
              <a:latin typeface="Meiryo UI" pitchFamily="50" charset="-128"/>
              <a:ea typeface="Meiryo UI" pitchFamily="50" charset="-128"/>
              <a:cs typeface="Times New Roman"/>
            </a:endParaRPr>
          </a:p>
          <a:p>
            <a:pPr algn="ctr">
              <a:lnSpc>
                <a:spcPct val="110000"/>
              </a:lnSpc>
              <a:spcAft>
                <a:spcPts val="0"/>
              </a:spcAft>
            </a:pPr>
            <a:r>
              <a:rPr lang="en-US" sz="900" kern="200" spc="40" dirty="0">
                <a:solidFill>
                  <a:schemeClr val="tx1"/>
                </a:solidFill>
                <a:effectLst/>
                <a:latin typeface="Meiryo UI" pitchFamily="50" charset="-128"/>
                <a:ea typeface="Meiryo UI" pitchFamily="50" charset="-128"/>
                <a:cs typeface="Times New Roman"/>
              </a:rPr>
              <a:t>DOLCE&amp;GABBANA BEAUTY</a:t>
            </a:r>
            <a:r>
              <a:rPr lang="ja-JP" sz="900" kern="200" spc="40" dirty="0">
                <a:solidFill>
                  <a:schemeClr val="tx1"/>
                </a:solidFill>
                <a:effectLst/>
                <a:latin typeface="Meiryo UI" pitchFamily="50" charset="-128"/>
                <a:ea typeface="Meiryo UI" pitchFamily="50" charset="-128"/>
                <a:cs typeface="Times New Roman"/>
              </a:rPr>
              <a:t>お客さま窓口</a:t>
            </a:r>
            <a:endParaRPr lang="ja-JP" sz="900" dirty="0">
              <a:solidFill>
                <a:schemeClr val="tx1"/>
              </a:solidFill>
              <a:effectLst/>
              <a:latin typeface="Meiryo UI" pitchFamily="50" charset="-128"/>
              <a:ea typeface="Meiryo UI" pitchFamily="50" charset="-128"/>
              <a:cs typeface="ＭＳ Ｐゴシック"/>
            </a:endParaRPr>
          </a:p>
          <a:p>
            <a:pPr algn="ctr">
              <a:lnSpc>
                <a:spcPct val="110000"/>
              </a:lnSpc>
              <a:spcAft>
                <a:spcPts val="0"/>
              </a:spcAft>
            </a:pPr>
            <a:r>
              <a:rPr lang="en-US" sz="900" kern="200" spc="40" dirty="0">
                <a:solidFill>
                  <a:schemeClr val="tx1"/>
                </a:solidFill>
                <a:effectLst/>
                <a:latin typeface="Meiryo UI" pitchFamily="50" charset="-128"/>
                <a:ea typeface="Meiryo UI" pitchFamily="50" charset="-128"/>
                <a:cs typeface="Times New Roman"/>
              </a:rPr>
              <a:t>0120-500-722</a:t>
            </a:r>
            <a:r>
              <a:rPr lang="en-US" altLang="ja-JP" sz="900" kern="200" spc="40" dirty="0">
                <a:solidFill>
                  <a:schemeClr val="tx1"/>
                </a:solidFill>
                <a:latin typeface="Meiryo UI" pitchFamily="50" charset="-128"/>
                <a:ea typeface="Meiryo UI" pitchFamily="50" charset="-128"/>
                <a:cs typeface="Times New Roman"/>
              </a:rPr>
              <a:t>/</a:t>
            </a:r>
            <a:r>
              <a:rPr lang="en-US" sz="900" kern="200" spc="40" dirty="0">
                <a:solidFill>
                  <a:schemeClr val="tx1"/>
                </a:solidFill>
                <a:effectLst/>
                <a:latin typeface="Meiryo UI" pitchFamily="50" charset="-128"/>
                <a:ea typeface="Meiryo UI" pitchFamily="50" charset="-128"/>
                <a:cs typeface="Times New Roman"/>
              </a:rPr>
              <a:t>9:00</a:t>
            </a:r>
            <a:r>
              <a:rPr lang="ja-JP" sz="900" kern="200" spc="40" dirty="0">
                <a:solidFill>
                  <a:schemeClr val="tx1"/>
                </a:solidFill>
                <a:effectLst/>
                <a:latin typeface="Meiryo UI" pitchFamily="50" charset="-128"/>
                <a:ea typeface="Meiryo UI" pitchFamily="50" charset="-128"/>
                <a:cs typeface="Times New Roman"/>
              </a:rPr>
              <a:t>～</a:t>
            </a:r>
            <a:r>
              <a:rPr lang="en-US" sz="900" kern="200" spc="40" dirty="0">
                <a:solidFill>
                  <a:schemeClr val="tx1"/>
                </a:solidFill>
                <a:effectLst/>
                <a:latin typeface="Meiryo UI" pitchFamily="50" charset="-128"/>
                <a:ea typeface="Meiryo UI" pitchFamily="50" charset="-128"/>
                <a:cs typeface="Times New Roman"/>
              </a:rPr>
              <a:t>17</a:t>
            </a:r>
            <a:r>
              <a:rPr lang="en-US" sz="900" kern="200" spc="40" dirty="0">
                <a:solidFill>
                  <a:schemeClr val="tx1"/>
                </a:solidFill>
                <a:latin typeface="Meiryo UI" pitchFamily="50" charset="-128"/>
                <a:ea typeface="Meiryo UI" pitchFamily="50" charset="-128"/>
                <a:cs typeface="Times New Roman"/>
              </a:rPr>
              <a:t>:</a:t>
            </a:r>
            <a:r>
              <a:rPr lang="en-US" sz="900" kern="200" spc="40" dirty="0">
                <a:solidFill>
                  <a:schemeClr val="tx1"/>
                </a:solidFill>
                <a:effectLst/>
                <a:latin typeface="Meiryo UI" pitchFamily="50" charset="-128"/>
                <a:ea typeface="Meiryo UI" pitchFamily="50" charset="-128"/>
                <a:cs typeface="Times New Roman"/>
              </a:rPr>
              <a:t>00/</a:t>
            </a:r>
            <a:r>
              <a:rPr lang="ja-JP" sz="900" kern="200" spc="40" dirty="0">
                <a:solidFill>
                  <a:schemeClr val="tx1"/>
                </a:solidFill>
                <a:effectLst/>
                <a:latin typeface="Meiryo UI" pitchFamily="50" charset="-128"/>
                <a:ea typeface="Meiryo UI" pitchFamily="50" charset="-128"/>
                <a:cs typeface="Times New Roman"/>
              </a:rPr>
              <a:t>土・日・祝日除く</a:t>
            </a:r>
            <a:endParaRPr lang="ja-JP" sz="900" dirty="0">
              <a:solidFill>
                <a:schemeClr val="tx1"/>
              </a:solidFill>
              <a:effectLst/>
              <a:latin typeface="Meiryo UI" pitchFamily="50" charset="-128"/>
              <a:ea typeface="Meiryo UI" pitchFamily="50" charset="-128"/>
              <a:cs typeface="ＭＳ Ｐゴシック"/>
            </a:endParaRPr>
          </a:p>
        </p:txBody>
      </p:sp>
      <p:cxnSp>
        <p:nvCxnSpPr>
          <p:cNvPr id="22" name="直線コネクタ 21">
            <a:extLst>
              <a:ext uri="{FF2B5EF4-FFF2-40B4-BE49-F238E27FC236}">
                <a16:creationId xmlns:a16="http://schemas.microsoft.com/office/drawing/2014/main" id="{B9C1F328-133A-4269-99E0-75A1F81B3781}"/>
              </a:ext>
            </a:extLst>
          </p:cNvPr>
          <p:cNvCxnSpPr>
            <a:cxnSpLocks/>
          </p:cNvCxnSpPr>
          <p:nvPr/>
        </p:nvCxnSpPr>
        <p:spPr>
          <a:xfrm flipV="1">
            <a:off x="200256" y="8273280"/>
            <a:ext cx="6414938" cy="234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object 16">
            <a:extLst>
              <a:ext uri="{FF2B5EF4-FFF2-40B4-BE49-F238E27FC236}">
                <a16:creationId xmlns:a16="http://schemas.microsoft.com/office/drawing/2014/main" id="{5781B6CC-6316-43ED-942C-BBB1D7929219}"/>
              </a:ext>
            </a:extLst>
          </p:cNvPr>
          <p:cNvSpPr txBox="1"/>
          <p:nvPr/>
        </p:nvSpPr>
        <p:spPr>
          <a:xfrm>
            <a:off x="3650114" y="8320929"/>
            <a:ext cx="3030396" cy="228268"/>
          </a:xfrm>
          <a:prstGeom prst="rect">
            <a:avLst/>
          </a:prstGeom>
        </p:spPr>
        <p:txBody>
          <a:bodyPr vert="horz" wrap="square" lIns="0" tIns="12700" rIns="0" bIns="0" rtlCol="0">
            <a:spAutoFit/>
          </a:bodyPr>
          <a:lstStyle/>
          <a:p>
            <a:pPr>
              <a:lnSpc>
                <a:spcPct val="100000"/>
              </a:lnSpc>
              <a:spcBef>
                <a:spcPts val="100"/>
              </a:spcBef>
            </a:pPr>
            <a:r>
              <a:rPr lang="ja-JP" altLang="en-US" sz="700" spc="-50" dirty="0">
                <a:latin typeface="Meiryo UI" panose="020B0604030504040204" pitchFamily="50" charset="-128"/>
                <a:ea typeface="Meiryo UI" panose="020B0604030504040204" pitchFamily="50" charset="-128"/>
                <a:cs typeface="Arial"/>
              </a:rPr>
              <a:t>資生堂の総合美容サイト「ワタシプラス</a:t>
            </a:r>
            <a:r>
              <a:rPr lang="ja-JP" altLang="en-US" sz="700" spc="-50">
                <a:latin typeface="Meiryo UI" panose="020B0604030504040204" pitchFamily="50" charset="-128"/>
                <a:ea typeface="Meiryo UI" panose="020B0604030504040204" pitchFamily="50" charset="-128"/>
                <a:cs typeface="Arial"/>
              </a:rPr>
              <a:t>」：</a:t>
            </a:r>
            <a:r>
              <a:rPr lang="en-US" altLang="ja-JP" sz="700" spc="-50" dirty="0">
                <a:latin typeface="Meiryo UI" panose="020B0604030504040204" pitchFamily="50" charset="-128"/>
                <a:ea typeface="Meiryo UI" panose="020B0604030504040204" pitchFamily="50" charset="-128"/>
                <a:cs typeface="Arial"/>
              </a:rPr>
              <a:t>https://www.shiseido.co.jp/cms/onlineshop/dg/portal/</a:t>
            </a:r>
          </a:p>
        </p:txBody>
      </p:sp>
      <p:sp>
        <p:nvSpPr>
          <p:cNvPr id="26" name="正方形/長方形 25">
            <a:extLst>
              <a:ext uri="{FF2B5EF4-FFF2-40B4-BE49-F238E27FC236}">
                <a16:creationId xmlns:a16="http://schemas.microsoft.com/office/drawing/2014/main" id="{35D99686-876A-4699-B486-1CE404D5B3E5}"/>
              </a:ext>
            </a:extLst>
          </p:cNvPr>
          <p:cNvSpPr/>
          <p:nvPr/>
        </p:nvSpPr>
        <p:spPr>
          <a:xfrm>
            <a:off x="237936" y="1427991"/>
            <a:ext cx="6467475" cy="246221"/>
          </a:xfrm>
          <a:prstGeom prst="rect">
            <a:avLst/>
          </a:prstGeom>
        </p:spPr>
        <p:txBody>
          <a:bodyPr wrap="square">
            <a:spAutoFit/>
          </a:bodyPr>
          <a:lstStyle/>
          <a:p>
            <a:pPr algn="ctr"/>
            <a:r>
              <a:rPr lang="ja-JP" altLang="en-US" sz="1000" dirty="0">
                <a:latin typeface="Meiryo UI" panose="020B0604030504040204" pitchFamily="50" charset="-128"/>
                <a:ea typeface="Meiryo UI" panose="020B0604030504040204" pitchFamily="50" charset="-128"/>
              </a:rPr>
              <a:t>ライトブルー発売</a:t>
            </a:r>
            <a:r>
              <a:rPr lang="en-US" altLang="ja-JP" sz="1000" dirty="0">
                <a:latin typeface="Meiryo UI" panose="020B0604030504040204" pitchFamily="50" charset="-128"/>
                <a:ea typeface="Meiryo UI" panose="020B0604030504040204" pitchFamily="50" charset="-128"/>
              </a:rPr>
              <a:t>20</a:t>
            </a:r>
            <a:r>
              <a:rPr lang="ja-JP" altLang="en-US" sz="1000" dirty="0">
                <a:latin typeface="Meiryo UI" panose="020B0604030504040204" pitchFamily="50" charset="-128"/>
                <a:ea typeface="Meiryo UI" panose="020B0604030504040204" pitchFamily="50" charset="-128"/>
              </a:rPr>
              <a:t>周年　キャンペーン　ライトブルーオリジナルビーチタオル　プレゼント</a:t>
            </a:r>
          </a:p>
        </p:txBody>
      </p:sp>
      <p:cxnSp>
        <p:nvCxnSpPr>
          <p:cNvPr id="37" name="直線コネクタ 36">
            <a:extLst>
              <a:ext uri="{FF2B5EF4-FFF2-40B4-BE49-F238E27FC236}">
                <a16:creationId xmlns:a16="http://schemas.microsoft.com/office/drawing/2014/main" id="{C3D5E234-C69E-4BD1-B0AC-0C378B6EAAAF}"/>
              </a:ext>
            </a:extLst>
          </p:cNvPr>
          <p:cNvCxnSpPr>
            <a:cxnSpLocks/>
          </p:cNvCxnSpPr>
          <p:nvPr/>
        </p:nvCxnSpPr>
        <p:spPr>
          <a:xfrm flipV="1">
            <a:off x="237936" y="2351824"/>
            <a:ext cx="6414938" cy="234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13746C7E-CFE9-4755-95A7-EC8FB3DBA532}"/>
              </a:ext>
            </a:extLst>
          </p:cNvPr>
          <p:cNvSpPr/>
          <p:nvPr/>
        </p:nvSpPr>
        <p:spPr>
          <a:xfrm>
            <a:off x="243305" y="2400975"/>
            <a:ext cx="6404200" cy="863179"/>
          </a:xfrm>
          <a:prstGeom prst="rect">
            <a:avLst/>
          </a:prstGeom>
          <a:no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811AFFA5-C59D-4D1C-B45F-074C3A96C4C6}"/>
              </a:ext>
            </a:extLst>
          </p:cNvPr>
          <p:cNvSpPr/>
          <p:nvPr/>
        </p:nvSpPr>
        <p:spPr>
          <a:xfrm>
            <a:off x="3581055" y="7077104"/>
            <a:ext cx="3058084" cy="584775"/>
          </a:xfrm>
          <a:prstGeom prst="rect">
            <a:avLst/>
          </a:prstGeom>
        </p:spPr>
        <p:txBody>
          <a:bodyPr wrap="square">
            <a:spAutoFit/>
          </a:bodyPr>
          <a:lstStyle/>
          <a:p>
            <a:r>
              <a:rPr lang="en-US" altLang="ja-JP" sz="800" b="1" dirty="0">
                <a:latin typeface="Meiryo UI" panose="020B0604030504040204" pitchFamily="50" charset="-128"/>
                <a:ea typeface="Meiryo UI" panose="020B0604030504040204" pitchFamily="50" charset="-128"/>
              </a:rPr>
              <a:t>DAN</a:t>
            </a:r>
            <a:r>
              <a:rPr lang="ja-JP" altLang="en-US" sz="800" b="1">
                <a:latin typeface="Meiryo UI" panose="020B0604030504040204" pitchFamily="50" charset="-128"/>
                <a:ea typeface="Meiryo UI" panose="020B0604030504040204" pitchFamily="50" charset="-128"/>
              </a:rPr>
              <a:t>（モデル）</a:t>
            </a:r>
            <a:endParaRPr lang="en" altLang="ja-JP" sz="800" b="1" dirty="0">
              <a:latin typeface="Meiryo UI" panose="020B0604030504040204" pitchFamily="50" charset="-128"/>
              <a:ea typeface="Meiryo UI" panose="020B0604030504040204" pitchFamily="50" charset="-128"/>
            </a:endParaRPr>
          </a:p>
          <a:p>
            <a:r>
              <a:rPr lang="ja-JP" altLang="en-US" sz="800">
                <a:latin typeface="Meiryo UI" panose="020B0604030504040204" pitchFamily="50" charset="-128"/>
                <a:ea typeface="Meiryo UI" panose="020B0604030504040204" pitchFamily="50" charset="-128"/>
              </a:rPr>
              <a:t>コレクションや広告を中心にモデルとして活動。その端正な顔立ちから、メンズメイクモデルとしても度々起用される。</a:t>
            </a:r>
            <a:endParaRPr lang="en-US"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Instagram</a:t>
            </a:r>
            <a:r>
              <a:rPr lang="ja-JP" altLang="en-US" sz="800">
                <a:latin typeface="Meiryo UI" panose="020B0604030504040204" pitchFamily="50" charset="-128"/>
                <a:ea typeface="Meiryo UI" panose="020B0604030504040204" pitchFamily="50" charset="-128"/>
              </a:rPr>
              <a:t>　＠</a:t>
            </a:r>
            <a:r>
              <a:rPr lang="en-US" altLang="ja-JP" sz="800" dirty="0" err="1">
                <a:latin typeface="Meiryo UI" panose="020B0604030504040204" pitchFamily="50" charset="-128"/>
                <a:ea typeface="Meiryo UI" panose="020B0604030504040204" pitchFamily="50" charset="-128"/>
              </a:rPr>
              <a:t>j_swook</a:t>
            </a:r>
            <a:endParaRPr lang="en" altLang="ja-JP" sz="800" dirty="0">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A6E1ED9D-5926-4914-9C43-8072ABA2DAED}"/>
              </a:ext>
            </a:extLst>
          </p:cNvPr>
          <p:cNvSpPr/>
          <p:nvPr/>
        </p:nvSpPr>
        <p:spPr>
          <a:xfrm>
            <a:off x="172095" y="7757246"/>
            <a:ext cx="6528943" cy="461665"/>
          </a:xfrm>
          <a:prstGeom prst="rect">
            <a:avLst/>
          </a:prstGeom>
          <a:ln>
            <a:solidFill>
              <a:schemeClr val="bg1">
                <a:lumMod val="75000"/>
              </a:schemeClr>
            </a:solidFill>
            <a:prstDash val="sysDash"/>
          </a:ln>
        </p:spPr>
        <p:txBody>
          <a:bodyPr wrap="square">
            <a:spAutoFit/>
          </a:bodyPr>
          <a:lstStyle/>
          <a:p>
            <a:r>
              <a:rPr lang="ja-JP" altLang="ja-JP" sz="800" b="1" dirty="0">
                <a:latin typeface="Meiryo UI" panose="020B0604030504040204" pitchFamily="50" charset="-128"/>
                <a:ea typeface="Meiryo UI" panose="020B0604030504040204" pitchFamily="50" charset="-128"/>
              </a:rPr>
              <a:t>「ドルチェ＆ガッバーナ ビューティ」</a:t>
            </a:r>
            <a:r>
              <a:rPr lang="ja-JP" altLang="en-US" sz="800" b="1" dirty="0">
                <a:latin typeface="Meiryo UI" panose="020B0604030504040204" pitchFamily="50" charset="-128"/>
                <a:ea typeface="Meiryo UI" panose="020B0604030504040204" pitchFamily="50" charset="-128"/>
              </a:rPr>
              <a:t>について：</a:t>
            </a:r>
            <a:endParaRPr lang="ja-JP" altLang="en-US" sz="800" dirty="0">
              <a:latin typeface="Meiryo UI" panose="020B0604030504040204" pitchFamily="50" charset="-128"/>
              <a:ea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rPr>
              <a:t>自由に魅力を開花させ、煌びやかな日常に変えるブランド。女性であることを謳歌し、妥協しない美しさを表現する女性たちに、イタリアの太陽のようなポジティブなエネルギーをもたらします。現在、国内９店舗で展開中。</a:t>
            </a:r>
            <a:endParaRPr lang="en-US" altLang="ja-JP" sz="800" dirty="0">
              <a:latin typeface="Meiryo UI" panose="020B0604030504040204" pitchFamily="50" charset="-128"/>
              <a:ea typeface="Meiryo UI" panose="020B0604030504040204" pitchFamily="50" charset="-128"/>
            </a:endParaRPr>
          </a:p>
        </p:txBody>
      </p:sp>
      <p:sp>
        <p:nvSpPr>
          <p:cNvPr id="44" name="正方形/長方形 43">
            <a:extLst>
              <a:ext uri="{FF2B5EF4-FFF2-40B4-BE49-F238E27FC236}">
                <a16:creationId xmlns:a16="http://schemas.microsoft.com/office/drawing/2014/main" id="{B22889B6-99B8-4419-B0E1-65D83FDE22AC}"/>
              </a:ext>
            </a:extLst>
          </p:cNvPr>
          <p:cNvSpPr/>
          <p:nvPr/>
        </p:nvSpPr>
        <p:spPr>
          <a:xfrm>
            <a:off x="220590" y="2581406"/>
            <a:ext cx="2702356" cy="523220"/>
          </a:xfrm>
          <a:prstGeom prst="rect">
            <a:avLst/>
          </a:prstGeom>
        </p:spPr>
        <p:txBody>
          <a:bodyPr wrap="square">
            <a:spAutoFit/>
          </a:bodyPr>
          <a:lstStyle/>
          <a:p>
            <a:r>
              <a:rPr lang="ja-JP" altLang="en-US" sz="1000">
                <a:latin typeface="Meiryo UI" panose="020B0604030504040204" pitchFamily="50" charset="-128"/>
                <a:ea typeface="Meiryo UI" panose="020B0604030504040204" pitchFamily="50" charset="-128"/>
              </a:rPr>
              <a:t>「ミレニアルスキン</a:t>
            </a:r>
            <a:r>
              <a:rPr lang="en-US" altLang="ja-JP" sz="1000" dirty="0">
                <a:latin typeface="Meiryo UI" panose="020B0604030504040204" pitchFamily="50" charset="-128"/>
                <a:ea typeface="Meiryo UI" panose="020B0604030504040204" pitchFamily="50" charset="-128"/>
              </a:rPr>
              <a:t> </a:t>
            </a:r>
            <a:r>
              <a:rPr lang="ja-JP" altLang="en-US" sz="1000">
                <a:latin typeface="Meiryo UI" panose="020B0604030504040204" pitchFamily="50" charset="-128"/>
                <a:ea typeface="Meiryo UI" panose="020B0604030504040204" pitchFamily="50" charset="-128"/>
              </a:rPr>
              <a:t>オンザグロウティンティッドモイスチャライザー　</a:t>
            </a:r>
            <a:r>
              <a:rPr lang="en-US" altLang="ja-JP" sz="1000" dirty="0">
                <a:latin typeface="Meiryo UI" panose="020B0604030504040204" pitchFamily="50" charset="-128"/>
                <a:ea typeface="Meiryo UI" panose="020B0604030504040204" pitchFamily="50" charset="-128"/>
              </a:rPr>
              <a:t>N</a:t>
            </a:r>
            <a:r>
              <a:rPr lang="ja-JP" altLang="en-US" sz="100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SPF30</a:t>
            </a:r>
            <a:r>
              <a:rPr lang="ja-JP" altLang="en-US" sz="100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PA+++ </a:t>
            </a:r>
          </a:p>
          <a:p>
            <a:r>
              <a:rPr lang="ja-JP" altLang="en-US" sz="800">
                <a:latin typeface="Meiryo UI" panose="020B0604030504040204" pitchFamily="50" charset="-128"/>
                <a:ea typeface="Meiryo UI" panose="020B0604030504040204" pitchFamily="50" charset="-128"/>
              </a:rPr>
              <a:t>全</a:t>
            </a:r>
            <a:r>
              <a:rPr lang="en-US" altLang="ja-JP" sz="800" dirty="0">
                <a:latin typeface="Meiryo UI" panose="020B0604030504040204" pitchFamily="50" charset="-128"/>
                <a:ea typeface="Meiryo UI" panose="020B0604030504040204" pitchFamily="50" charset="-128"/>
              </a:rPr>
              <a:t>5</a:t>
            </a:r>
            <a:r>
              <a:rPr lang="ja-JP" altLang="en-US" sz="800">
                <a:latin typeface="Meiryo UI" panose="020B0604030504040204" pitchFamily="50" charset="-128"/>
                <a:ea typeface="Meiryo UI" panose="020B0604030504040204" pitchFamily="50" charset="-128"/>
              </a:rPr>
              <a:t>色</a:t>
            </a:r>
            <a:r>
              <a:rPr lang="en-US" altLang="ja-JP" sz="800" dirty="0">
                <a:latin typeface="Meiryo UI" panose="020B0604030504040204" pitchFamily="50" charset="-128"/>
                <a:ea typeface="Meiryo UI" panose="020B0604030504040204" pitchFamily="50" charset="-128"/>
              </a:rPr>
              <a:t> 4,800</a:t>
            </a:r>
            <a:r>
              <a:rPr lang="ja-JP" altLang="en-US" sz="800">
                <a:latin typeface="Meiryo UI" panose="020B0604030504040204" pitchFamily="50" charset="-128"/>
                <a:ea typeface="Meiryo UI" panose="020B0604030504040204" pitchFamily="50" charset="-128"/>
              </a:rPr>
              <a:t>円</a:t>
            </a:r>
            <a:r>
              <a:rPr lang="en-US" altLang="ja-JP" sz="800" dirty="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税込</a:t>
            </a:r>
            <a:r>
              <a:rPr lang="en-US" altLang="ja-JP" sz="800" dirty="0">
                <a:latin typeface="Meiryo UI" panose="020B0604030504040204" pitchFamily="50" charset="-128"/>
                <a:ea typeface="Meiryo UI" panose="020B0604030504040204" pitchFamily="50" charset="-128"/>
              </a:rPr>
              <a:t>5,280</a:t>
            </a:r>
            <a:r>
              <a:rPr lang="ja-JP" altLang="en-US" sz="800">
                <a:latin typeface="Meiryo UI" panose="020B0604030504040204" pitchFamily="50" charset="-128"/>
                <a:ea typeface="Meiryo UI" panose="020B0604030504040204" pitchFamily="50" charset="-128"/>
              </a:rPr>
              <a:t>円</a:t>
            </a:r>
            <a:r>
              <a:rPr lang="en-US" altLang="ja-JP" sz="800" dirty="0">
                <a:latin typeface="Meiryo UI" panose="020B0604030504040204" pitchFamily="50" charset="-128"/>
                <a:ea typeface="Meiryo UI" panose="020B0604030504040204" pitchFamily="50" charset="-128"/>
              </a:rPr>
              <a:t>)</a:t>
            </a:r>
          </a:p>
        </p:txBody>
      </p:sp>
      <p:sp>
        <p:nvSpPr>
          <p:cNvPr id="33" name="正方形/長方形 32">
            <a:extLst>
              <a:ext uri="{FF2B5EF4-FFF2-40B4-BE49-F238E27FC236}">
                <a16:creationId xmlns:a16="http://schemas.microsoft.com/office/drawing/2014/main" id="{AAC2B682-73B9-4F28-8A8C-ABA0593E2F0C}"/>
              </a:ext>
            </a:extLst>
          </p:cNvPr>
          <p:cNvSpPr/>
          <p:nvPr/>
        </p:nvSpPr>
        <p:spPr>
          <a:xfrm>
            <a:off x="1902145" y="3553101"/>
            <a:ext cx="4735265" cy="1546577"/>
          </a:xfrm>
          <a:prstGeom prst="rect">
            <a:avLst/>
          </a:prstGeom>
        </p:spPr>
        <p:txBody>
          <a:bodyPr wrap="square">
            <a:spAutoFit/>
          </a:bodyPr>
          <a:lstStyle/>
          <a:p>
            <a:r>
              <a:rPr lang="ja-JP" altLang="en-US" sz="1050">
                <a:latin typeface="Meiryo UI" panose="020B0604030504040204" pitchFamily="50" charset="-128"/>
                <a:ea typeface="Meiryo UI" panose="020B0604030504040204" pitchFamily="50" charset="-128"/>
              </a:rPr>
              <a:t>＜ヘアメイクアップアーティストの美舟さんコメント</a:t>
            </a:r>
            <a:r>
              <a:rPr lang="ja-JP" altLang="en-US" sz="1050" dirty="0">
                <a:latin typeface="Meiryo UI" panose="020B0604030504040204" pitchFamily="50" charset="-128"/>
                <a:ea typeface="Meiryo UI" panose="020B0604030504040204" pitchFamily="50" charset="-128"/>
              </a:rPr>
              <a:t>＞</a:t>
            </a:r>
            <a:endParaRPr lang="en-US" altLang="ja-JP" sz="1050" dirty="0">
              <a:latin typeface="Meiryo UI" panose="020B0604030504040204" pitchFamily="50" charset="-128"/>
              <a:ea typeface="Meiryo UI" panose="020B0604030504040204" pitchFamily="50" charset="-128"/>
            </a:endParaRPr>
          </a:p>
          <a:p>
            <a:r>
              <a:rPr lang="ja-JP" altLang="en-US" sz="1050">
                <a:latin typeface="Meiryo UI" panose="020B0604030504040204" pitchFamily="50" charset="-128"/>
                <a:ea typeface="Meiryo UI" panose="020B0604030504040204" pitchFamily="50" charset="-128"/>
              </a:rPr>
              <a:t>「程よいツヤと透明感を出しながら、均一な肌色に整えてくれるファンデーションです。よくありがちな厚塗り感が出ないところが一番の特徴ですね。毛穴や肌の凸凹は隠しつつも、本来の自分の肌感は残してくれるナチュラルさなので、女性のみならず男性も気軽に使えると思います。薄づきなので、隠したい肌悩みがある場所には少しだけ多めにのせて調整してみてください。色のバリエーションは全部で</a:t>
            </a:r>
            <a:r>
              <a:rPr lang="en-US" altLang="ja-JP" sz="1050" dirty="0">
                <a:latin typeface="Meiryo UI" panose="020B0604030504040204" pitchFamily="50" charset="-128"/>
                <a:ea typeface="Meiryo UI" panose="020B0604030504040204" pitchFamily="50" charset="-128"/>
              </a:rPr>
              <a:t>5</a:t>
            </a:r>
            <a:r>
              <a:rPr lang="ja-JP" altLang="en-US" sz="1050">
                <a:latin typeface="Meiryo UI" panose="020B0604030504040204" pitchFamily="50" charset="-128"/>
                <a:ea typeface="Meiryo UI" panose="020B0604030504040204" pitchFamily="50" charset="-128"/>
              </a:rPr>
              <a:t>種類。今回使った</a:t>
            </a:r>
            <a:r>
              <a:rPr lang="en-US" altLang="ja-JP" sz="1050" dirty="0">
                <a:latin typeface="Meiryo UI" panose="020B0604030504040204" pitchFamily="50" charset="-128"/>
                <a:ea typeface="Meiryo UI" panose="020B0604030504040204" pitchFamily="50" charset="-128"/>
              </a:rPr>
              <a:t>310</a:t>
            </a:r>
            <a:r>
              <a:rPr lang="ja-JP" altLang="en-US" sz="1050">
                <a:latin typeface="Meiryo UI" panose="020B0604030504040204" pitchFamily="50" charset="-128"/>
                <a:ea typeface="Meiryo UI" panose="020B0604030504040204" pitchFamily="50" charset="-128"/>
              </a:rPr>
              <a:t>のような暗めな色もあるので、男性や日焼け肌の方も使いやすいと思いますし、少しトーンアップしたい方は自分の肌色よりも</a:t>
            </a:r>
            <a:r>
              <a:rPr lang="en-US" altLang="ja-JP" sz="1050" dirty="0">
                <a:latin typeface="Meiryo UI" panose="020B0604030504040204" pitchFamily="50" charset="-128"/>
                <a:ea typeface="Meiryo UI" panose="020B0604030504040204" pitchFamily="50" charset="-128"/>
              </a:rPr>
              <a:t>1</a:t>
            </a:r>
            <a:r>
              <a:rPr lang="ja-JP" altLang="en-US" sz="1050">
                <a:latin typeface="Meiryo UI" panose="020B0604030504040204" pitchFamily="50" charset="-128"/>
                <a:ea typeface="Meiryo UI" panose="020B0604030504040204" pitchFamily="50" charset="-128"/>
              </a:rPr>
              <a:t>トーン明るいものを選んで使ってもいいと思います。首まで塗るとより自然になりますよ。日焼け止め効果もあるので、この夏活躍すること間違いなしです。」</a:t>
            </a:r>
            <a:endParaRPr lang="en-US" altLang="ja-JP" sz="1050" dirty="0">
              <a:latin typeface="Meiryo UI" panose="020B0604030504040204" pitchFamily="50" charset="-128"/>
              <a:ea typeface="Meiryo UI" panose="020B0604030504040204" pitchFamily="50" charset="-128"/>
            </a:endParaRPr>
          </a:p>
        </p:txBody>
      </p:sp>
      <p:pic>
        <p:nvPicPr>
          <p:cNvPr id="3" name="Picture 2" descr="ドルチェ＆ガッバーナ｜【meeco】三越伊勢丹化粧品オンラインストア">
            <a:extLst>
              <a:ext uri="{FF2B5EF4-FFF2-40B4-BE49-F238E27FC236}">
                <a16:creationId xmlns:a16="http://schemas.microsoft.com/office/drawing/2014/main" id="{F7BB6571-A861-4585-810E-ECDF66C32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8995" y="111884"/>
            <a:ext cx="3236613" cy="634586"/>
          </a:xfrm>
          <a:prstGeom prst="rect">
            <a:avLst/>
          </a:prstGeom>
          <a:noFill/>
          <a:extLst>
            <a:ext uri="{909E8E84-426E-40DD-AFC4-6F175D3DCCD1}">
              <a14:hiddenFill xmlns:a14="http://schemas.microsoft.com/office/drawing/2010/main">
                <a:solidFill>
                  <a:srgbClr val="FFFFFF"/>
                </a:solidFill>
              </a14:hiddenFill>
            </a:ext>
          </a:extLst>
        </p:spPr>
      </p:pic>
      <p:sp>
        <p:nvSpPr>
          <p:cNvPr id="23" name="正方形/長方形 22">
            <a:extLst>
              <a:ext uri="{FF2B5EF4-FFF2-40B4-BE49-F238E27FC236}">
                <a16:creationId xmlns:a16="http://schemas.microsoft.com/office/drawing/2014/main" id="{CCA5966F-A71B-4E16-82EB-0203961ABA8E}"/>
              </a:ext>
            </a:extLst>
          </p:cNvPr>
          <p:cNvSpPr/>
          <p:nvPr/>
        </p:nvSpPr>
        <p:spPr>
          <a:xfrm>
            <a:off x="149350" y="6991163"/>
            <a:ext cx="3395329" cy="723275"/>
          </a:xfrm>
          <a:prstGeom prst="rect">
            <a:avLst/>
          </a:prstGeom>
        </p:spPr>
        <p:txBody>
          <a:bodyPr wrap="square">
            <a:spAutoFit/>
          </a:bodyPr>
          <a:lstStyle/>
          <a:p>
            <a:r>
              <a:rPr lang="ja-JP" altLang="en-US" sz="900" dirty="0">
                <a:latin typeface="Meiryo UI" panose="020B0604030504040204" pitchFamily="50" charset="-128"/>
                <a:ea typeface="Meiryo UI" panose="020B0604030504040204" pitchFamily="50" charset="-128"/>
              </a:rPr>
              <a:t>＜</a:t>
            </a:r>
            <a:r>
              <a:rPr lang="ja-JP" altLang="en-US" sz="900">
                <a:latin typeface="Meiryo UI" panose="020B0604030504040204" pitchFamily="50" charset="-128"/>
                <a:ea typeface="Meiryo UI" panose="020B0604030504040204" pitchFamily="50" charset="-128"/>
              </a:rPr>
              <a:t>モデルの</a:t>
            </a:r>
            <a:r>
              <a:rPr lang="en-US" altLang="ja-JP" sz="900" dirty="0">
                <a:latin typeface="Meiryo UI" panose="020B0604030504040204" pitchFamily="50" charset="-128"/>
                <a:ea typeface="Meiryo UI" panose="020B0604030504040204" pitchFamily="50" charset="-128"/>
              </a:rPr>
              <a:t>DAN</a:t>
            </a:r>
            <a:r>
              <a:rPr lang="ja-JP" altLang="en-US" sz="900">
                <a:latin typeface="Meiryo UI" panose="020B0604030504040204" pitchFamily="50" charset="-128"/>
                <a:ea typeface="Meiryo UI" panose="020B0604030504040204" pitchFamily="50" charset="-128"/>
              </a:rPr>
              <a:t>さん</a:t>
            </a:r>
            <a:r>
              <a:rPr lang="ja-JP" altLang="en-US" sz="900" dirty="0">
                <a:latin typeface="Meiryo UI" panose="020B0604030504040204" pitchFamily="50" charset="-128"/>
                <a:ea typeface="Meiryo UI" panose="020B0604030504040204" pitchFamily="50" charset="-128"/>
              </a:rPr>
              <a:t>からのコメント</a:t>
            </a:r>
            <a:r>
              <a:rPr lang="en-US" altLang="ja-JP" sz="900" dirty="0">
                <a:latin typeface="Meiryo UI" panose="020B0604030504040204" pitchFamily="50" charset="-128"/>
                <a:ea typeface="Meiryo UI" panose="020B0604030504040204" pitchFamily="50" charset="-128"/>
              </a:rPr>
              <a:t>&gt;</a:t>
            </a:r>
          </a:p>
          <a:p>
            <a:r>
              <a:rPr lang="ja-JP" altLang="en-US" sz="800">
                <a:latin typeface="Meiryo UI" panose="020B0604030504040204" pitchFamily="50" charset="-128"/>
                <a:ea typeface="Meiryo UI" panose="020B0604030504040204" pitchFamily="50" charset="-128"/>
              </a:rPr>
              <a:t>「普段、コンシーラーは使うのですが、ファンデーションはほとんど使ったことがありませんでした。このファンデーションは粉っぽさがなくてみずみずしいので、がっつり顔全体に使ってもスキンケアのような軽いつけ心地！　厚塗りには見えないけど、カバー力はちゃんとあって、メンズメイクにぴったりだなと思いました。」</a:t>
            </a:r>
            <a:endParaRPr lang="ja-JP" altLang="en-US" sz="800"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5825E68-7E2A-384A-9657-8304C1605CAF}"/>
              </a:ext>
            </a:extLst>
          </p:cNvPr>
          <p:cNvSpPr txBox="1"/>
          <p:nvPr/>
        </p:nvSpPr>
        <p:spPr>
          <a:xfrm>
            <a:off x="2526424" y="5243587"/>
            <a:ext cx="3964350" cy="738664"/>
          </a:xfrm>
          <a:prstGeom prst="rect">
            <a:avLst/>
          </a:prstGeom>
          <a:noFill/>
        </p:spPr>
        <p:txBody>
          <a:bodyPr wrap="square" rtlCol="0">
            <a:spAutoFit/>
          </a:bodyPr>
          <a:lstStyle/>
          <a:p>
            <a:r>
              <a:rPr lang="ja-JP" altLang="en-US" sz="700" b="1">
                <a:latin typeface="Meiryo UI" panose="020B0604030504040204" pitchFamily="50" charset="-128"/>
                <a:ea typeface="Meiryo UI" panose="020B0604030504040204" pitchFamily="50" charset="-128"/>
              </a:rPr>
              <a:t>美舟（</a:t>
            </a:r>
            <a:r>
              <a:rPr lang="ja-JP" altLang="en-US" sz="700" b="1" dirty="0">
                <a:latin typeface="Meiryo UI" panose="020B0604030504040204" pitchFamily="50" charset="-128"/>
                <a:ea typeface="Meiryo UI" panose="020B0604030504040204" pitchFamily="50" charset="-128"/>
              </a:rPr>
              <a:t>ヘアメイクアップアーティスト）</a:t>
            </a:r>
            <a:endParaRPr lang="en-US" altLang="ja-JP" sz="700" b="1" dirty="0">
              <a:latin typeface="Meiryo UI" panose="020B0604030504040204" pitchFamily="50" charset="-128"/>
              <a:ea typeface="Meiryo UI" panose="020B0604030504040204" pitchFamily="50" charset="-128"/>
            </a:endParaRPr>
          </a:p>
          <a:p>
            <a:r>
              <a:rPr lang="ja-JP" altLang="en-US" sz="700" b="1">
                <a:latin typeface="Meiryo UI" panose="020B0604030504040204" pitchFamily="50" charset="-128"/>
                <a:ea typeface="Meiryo UI" panose="020B0604030504040204" pitchFamily="50" charset="-128"/>
              </a:rPr>
              <a:t>雑誌、広告、</a:t>
            </a:r>
            <a:r>
              <a:rPr lang="en-US" altLang="ja-JP" sz="700" b="1" dirty="0">
                <a:latin typeface="Meiryo UI" panose="020B0604030504040204" pitchFamily="50" charset="-128"/>
                <a:ea typeface="Meiryo UI" panose="020B0604030504040204" pitchFamily="50" charset="-128"/>
              </a:rPr>
              <a:t>CM</a:t>
            </a:r>
            <a:r>
              <a:rPr lang="ja-JP" altLang="en-US" sz="700" b="1">
                <a:latin typeface="Meiryo UI" panose="020B0604030504040204" pitchFamily="50" charset="-128"/>
                <a:ea typeface="Meiryo UI" panose="020B0604030504040204" pitchFamily="50" charset="-128"/>
              </a:rPr>
              <a:t>、ファッションショーなど、さまざまな分野で活躍。洗練された大人のかわいらしさを引き出すヘアメイクに定評があり、モデルやタレントからの指名も多い。</a:t>
            </a:r>
            <a:r>
              <a:rPr lang="en-US" altLang="ja-JP" sz="700" b="1" dirty="0">
                <a:latin typeface="Meiryo UI" panose="020B0604030504040204" pitchFamily="50" charset="-128"/>
                <a:ea typeface="Meiryo UI" panose="020B0604030504040204" pitchFamily="50" charset="-128"/>
              </a:rPr>
              <a:t>2018</a:t>
            </a:r>
            <a:r>
              <a:rPr lang="ja-JP" altLang="en-US" sz="700" b="1">
                <a:latin typeface="Meiryo UI" panose="020B0604030504040204" pitchFamily="50" charset="-128"/>
                <a:ea typeface="Meiryo UI" panose="020B0604030504040204" pitchFamily="50" charset="-128"/>
              </a:rPr>
              <a:t>年にはメイクブック「美舟メイク」（宝島社）を出版。</a:t>
            </a:r>
            <a:r>
              <a:rPr lang="en-US" altLang="ja-JP" sz="700" b="1" dirty="0">
                <a:latin typeface="Meiryo UI" panose="020B0604030504040204" pitchFamily="50" charset="-128"/>
                <a:ea typeface="Meiryo UI" panose="020B0604030504040204" pitchFamily="50" charset="-128"/>
              </a:rPr>
              <a:t>2020</a:t>
            </a:r>
            <a:r>
              <a:rPr lang="ja-JP" altLang="en-US" sz="700" b="1">
                <a:latin typeface="Meiryo UI" panose="020B0604030504040204" pitchFamily="50" charset="-128"/>
                <a:ea typeface="Meiryo UI" panose="020B0604030504040204" pitchFamily="50" charset="-128"/>
              </a:rPr>
              <a:t>年からは美舟流メイクテクニックを発信する</a:t>
            </a:r>
            <a:r>
              <a:rPr lang="en-US" altLang="ja-JP" sz="700" b="1" dirty="0">
                <a:latin typeface="Meiryo UI" panose="020B0604030504040204" pitchFamily="50" charset="-128"/>
                <a:ea typeface="Meiryo UI" panose="020B0604030504040204" pitchFamily="50" charset="-128"/>
              </a:rPr>
              <a:t>YouTube</a:t>
            </a:r>
            <a:r>
              <a:rPr lang="ja-JP" altLang="en-US" sz="700" b="1">
                <a:latin typeface="Meiryo UI" panose="020B0604030504040204" pitchFamily="50" charset="-128"/>
                <a:ea typeface="Meiryo UI" panose="020B0604030504040204" pitchFamily="50" charset="-128"/>
              </a:rPr>
              <a:t>「</a:t>
            </a:r>
            <a:r>
              <a:rPr lang="en-US" altLang="ja-JP" sz="700" b="1" dirty="0" err="1">
                <a:latin typeface="Meiryo UI" panose="020B0604030504040204" pitchFamily="50" charset="-128"/>
                <a:ea typeface="Meiryo UI" panose="020B0604030504040204" pitchFamily="50" charset="-128"/>
              </a:rPr>
              <a:t>mifune</a:t>
            </a:r>
            <a:r>
              <a:rPr lang="en-US" altLang="ja-JP" sz="700" b="1" dirty="0">
                <a:latin typeface="Meiryo UI" panose="020B0604030504040204" pitchFamily="50" charset="-128"/>
                <a:ea typeface="Meiryo UI" panose="020B0604030504040204" pitchFamily="50" charset="-128"/>
              </a:rPr>
              <a:t> CHANNEL</a:t>
            </a:r>
            <a:r>
              <a:rPr lang="ja-JP" altLang="en-US" sz="700" b="1">
                <a:latin typeface="Meiryo UI" panose="020B0604030504040204" pitchFamily="50" charset="-128"/>
                <a:ea typeface="Meiryo UI" panose="020B0604030504040204" pitchFamily="50" charset="-128"/>
              </a:rPr>
              <a:t>」も配信している。</a:t>
            </a:r>
            <a:endParaRPr lang="en-US" altLang="ja-JP" sz="700" b="1" dirty="0">
              <a:latin typeface="Meiryo UI" panose="020B0604030504040204" pitchFamily="50" charset="-128"/>
              <a:ea typeface="Meiryo UI" panose="020B0604030504040204" pitchFamily="50" charset="-128"/>
            </a:endParaRPr>
          </a:p>
          <a:p>
            <a:r>
              <a:rPr lang="en-US" altLang="ja-JP" sz="700" b="1" dirty="0">
                <a:latin typeface="Meiryo UI" panose="020B0604030504040204" pitchFamily="50" charset="-128"/>
                <a:ea typeface="Meiryo UI" panose="020B0604030504040204" pitchFamily="50" charset="-128"/>
              </a:rPr>
              <a:t>Instagram @mifune2014</a:t>
            </a:r>
          </a:p>
        </p:txBody>
      </p:sp>
      <p:sp>
        <p:nvSpPr>
          <p:cNvPr id="61" name="正方形/長方形 60">
            <a:extLst>
              <a:ext uri="{FF2B5EF4-FFF2-40B4-BE49-F238E27FC236}">
                <a16:creationId xmlns:a16="http://schemas.microsoft.com/office/drawing/2014/main" id="{8D8DA9E2-4256-8D4B-9A99-79303A4297A1}"/>
              </a:ext>
            </a:extLst>
          </p:cNvPr>
          <p:cNvSpPr/>
          <p:nvPr/>
        </p:nvSpPr>
        <p:spPr>
          <a:xfrm>
            <a:off x="1450443" y="5975500"/>
            <a:ext cx="5112569" cy="1015663"/>
          </a:xfrm>
          <a:prstGeom prst="rect">
            <a:avLst/>
          </a:prstGeom>
        </p:spPr>
        <p:txBody>
          <a:bodyPr wrap="square">
            <a:spAutoFit/>
          </a:bodyPr>
          <a:lstStyle/>
          <a:p>
            <a:r>
              <a:rPr lang="ja-JP" altLang="en-US" sz="100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How-to</a:t>
            </a:r>
            <a:r>
              <a:rPr lang="ja-JP" altLang="en-US" sz="1000">
                <a:latin typeface="Meiryo UI" panose="020B0604030504040204" pitchFamily="50" charset="-128"/>
                <a:ea typeface="Meiryo UI" panose="020B0604030504040204" pitchFamily="50" charset="-128"/>
              </a:rPr>
              <a:t>メイク</a:t>
            </a:r>
            <a:endParaRPr lang="en-US" altLang="ja-JP" sz="1000" dirty="0">
              <a:latin typeface="Meiryo UI" panose="020B0604030504040204" pitchFamily="50" charset="-128"/>
              <a:ea typeface="Meiryo UI" panose="020B0604030504040204" pitchFamily="50" charset="-128"/>
            </a:endParaRPr>
          </a:p>
          <a:p>
            <a:r>
              <a:rPr lang="ja-JP" altLang="en-US" sz="1000">
                <a:latin typeface="Meiryo UI" panose="020B0604030504040204" pitchFamily="50" charset="-128"/>
                <a:ea typeface="Meiryo UI" panose="020B0604030504040204" pitchFamily="50" charset="-128"/>
              </a:rPr>
              <a:t>＜ミレニアルスキン オンザグロウティンティッドモイスチャライザー　</a:t>
            </a:r>
            <a:r>
              <a:rPr lang="en" altLang="ja-JP" sz="1000" dirty="0">
                <a:latin typeface="Meiryo UI" panose="020B0604030504040204" pitchFamily="50" charset="-128"/>
                <a:ea typeface="Meiryo UI" panose="020B0604030504040204" pitchFamily="50" charset="-128"/>
              </a:rPr>
              <a:t>N</a:t>
            </a:r>
            <a:r>
              <a:rPr lang="ja-JP" altLang="en-US" sz="100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310</a:t>
            </a:r>
            <a:r>
              <a:rPr lang="ja-JP" altLang="en-US" sz="1000">
                <a:latin typeface="Meiryo UI" panose="020B0604030504040204" pitchFamily="50" charset="-128"/>
                <a:ea typeface="Meiryo UI" panose="020B0604030504040204" pitchFamily="50" charset="-128"/>
              </a:rPr>
              <a:t>＞を顔の中央から外にのばすように全体的に塗る。日焼けしやすい顔の中心部にはしっかりと、髪の生え際は控えめに塗るのがポイント。夏の肌メイクにぴったりな＜ソーラーグロウ　イルミネーティングパウダー　デュオ　</a:t>
            </a:r>
            <a:r>
              <a:rPr lang="en-US" altLang="ja-JP" sz="1000" dirty="0">
                <a:latin typeface="Meiryo UI" panose="020B0604030504040204" pitchFamily="50" charset="-128"/>
                <a:ea typeface="Meiryo UI" panose="020B0604030504040204" pitchFamily="50" charset="-128"/>
              </a:rPr>
              <a:t>4</a:t>
            </a:r>
            <a:r>
              <a:rPr lang="ja-JP" altLang="en-US" sz="1000">
                <a:latin typeface="Meiryo UI" panose="020B0604030504040204" pitchFamily="50" charset="-128"/>
                <a:ea typeface="Meiryo UI" panose="020B0604030504040204" pitchFamily="50" charset="-128"/>
              </a:rPr>
              <a:t>＞はブラシで</a:t>
            </a:r>
            <a:r>
              <a:rPr lang="en-US" altLang="ja-JP" sz="1000" dirty="0">
                <a:latin typeface="Meiryo UI" panose="020B0604030504040204" pitchFamily="50" charset="-128"/>
                <a:ea typeface="Meiryo UI" panose="020B0604030504040204" pitchFamily="50" charset="-128"/>
              </a:rPr>
              <a:t>2</a:t>
            </a:r>
            <a:r>
              <a:rPr lang="ja-JP" altLang="en-US" sz="1000">
                <a:latin typeface="Meiryo UI" panose="020B0604030504040204" pitchFamily="50" charset="-128"/>
                <a:ea typeface="Meiryo UI" panose="020B0604030504040204" pitchFamily="50" charset="-128"/>
              </a:rPr>
              <a:t>色をブレンド。目周りにふわっと広めにのせて、透明感と陰影をプラスする。リップは＜ミスシシリー　リップスティック　</a:t>
            </a:r>
            <a:r>
              <a:rPr lang="en-US" altLang="ja-JP" sz="1000" dirty="0">
                <a:latin typeface="Meiryo UI" panose="020B0604030504040204" pitchFamily="50" charset="-128"/>
                <a:ea typeface="Meiryo UI" panose="020B0604030504040204" pitchFamily="50" charset="-128"/>
              </a:rPr>
              <a:t>120</a:t>
            </a:r>
            <a:r>
              <a:rPr lang="ja-JP" altLang="en-US" sz="1000">
                <a:latin typeface="Meiryo UI" panose="020B0604030504040204" pitchFamily="50" charset="-128"/>
                <a:ea typeface="Meiryo UI" panose="020B0604030504040204" pitchFamily="50" charset="-128"/>
              </a:rPr>
              <a:t>＞を直塗り。シアーリップで色づきがそこまで強くないので、メンズメイクにも好相性。</a:t>
            </a:r>
            <a:endParaRPr lang="en-US" altLang="ja-JP" sz="1000" dirty="0">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D8C653C9-F201-7A46-AE4F-A55773BB6399}"/>
              </a:ext>
            </a:extLst>
          </p:cNvPr>
          <p:cNvSpPr txBox="1"/>
          <p:nvPr/>
        </p:nvSpPr>
        <p:spPr>
          <a:xfrm>
            <a:off x="2886644" y="2441602"/>
            <a:ext cx="3750766" cy="830997"/>
          </a:xfrm>
          <a:prstGeom prst="rect">
            <a:avLst/>
          </a:prstGeom>
          <a:noFill/>
        </p:spPr>
        <p:txBody>
          <a:bodyPr wrap="square" rtlCol="0">
            <a:spAutoFit/>
          </a:bodyPr>
          <a:lstStyle/>
          <a:p>
            <a:r>
              <a:rPr lang="ja-JP" altLang="en-US" sz="800">
                <a:latin typeface="Meiryo UI" panose="020B0604030504040204" pitchFamily="34" charset="-128"/>
                <a:ea typeface="Meiryo UI" panose="020B0604030504040204" pitchFamily="34" charset="-128"/>
              </a:rPr>
              <a:t>新しく生まれ変わった「ミレニアルスキン」は、これまでと同じように肌にフレッシュで自然なツヤを与えるだけでなく、フォーミュラが進化。地中海地域栽培のイチジクエキス、イタリア産オーガニックオリーブオイルなどの天然成分やヒアルロン酸が含まれ、テクスチャーはこれまで以上にみずみずしく軽やか。ふっくらと柔らかい肌に仕上がります。清潔かつ使い心地を考えたパッケージはチューブ式からポンプ式に一新。</a:t>
            </a:r>
            <a:r>
              <a:rPr lang="en-US" altLang="ja-JP" sz="800" dirty="0">
                <a:latin typeface="Meiryo UI" panose="020B0604030504040204" pitchFamily="34" charset="-128"/>
                <a:ea typeface="Meiryo UI" panose="020B0604030504040204" pitchFamily="34" charset="-128"/>
              </a:rPr>
              <a:t>SPF30</a:t>
            </a:r>
            <a:r>
              <a:rPr lang="ja-JP" altLang="en-US" sz="800">
                <a:latin typeface="Meiryo UI" panose="020B0604030504040204" pitchFamily="34" charset="-128"/>
                <a:ea typeface="Meiryo UI" panose="020B0604030504040204" pitchFamily="34" charset="-128"/>
              </a:rPr>
              <a:t>・</a:t>
            </a:r>
            <a:r>
              <a:rPr lang="en-US" altLang="ja-JP" sz="800" dirty="0">
                <a:latin typeface="Meiryo UI" panose="020B0604030504040204" pitchFamily="34" charset="-128"/>
                <a:ea typeface="Meiryo UI" panose="020B0604030504040204" pitchFamily="34" charset="-128"/>
              </a:rPr>
              <a:t>PA+++</a:t>
            </a:r>
            <a:r>
              <a:rPr lang="ja-JP" altLang="en-US" sz="800">
                <a:latin typeface="Meiryo UI" panose="020B0604030504040204" pitchFamily="34" charset="-128"/>
                <a:ea typeface="Meiryo UI" panose="020B0604030504040204" pitchFamily="34" charset="-128"/>
              </a:rPr>
              <a:t>で昼夜問わずいつでも、簡単につややかな肌を演出します。</a:t>
            </a:r>
            <a:endParaRPr lang="en-US" altLang="ja-JP" sz="800" dirty="0">
              <a:latin typeface="Meiryo UI" panose="020B0604030504040204" pitchFamily="34" charset="-128"/>
              <a:ea typeface="Meiryo UI" panose="020B0604030504040204" pitchFamily="34" charset="-128"/>
            </a:endParaRPr>
          </a:p>
        </p:txBody>
      </p:sp>
      <p:sp>
        <p:nvSpPr>
          <p:cNvPr id="29" name="テキスト ボックス 28">
            <a:extLst>
              <a:ext uri="{FF2B5EF4-FFF2-40B4-BE49-F238E27FC236}">
                <a16:creationId xmlns:a16="http://schemas.microsoft.com/office/drawing/2014/main" id="{1A83AA5A-70C2-C643-8BC3-246A7E383545}"/>
              </a:ext>
            </a:extLst>
          </p:cNvPr>
          <p:cNvSpPr txBox="1"/>
          <p:nvPr/>
        </p:nvSpPr>
        <p:spPr>
          <a:xfrm>
            <a:off x="495802" y="781298"/>
            <a:ext cx="5899372" cy="523220"/>
          </a:xfrm>
          <a:prstGeom prst="rect">
            <a:avLst/>
          </a:prstGeom>
          <a:noFill/>
        </p:spPr>
        <p:txBody>
          <a:bodyPr wrap="none" rtlCol="0">
            <a:spAutoFit/>
          </a:bodyPr>
          <a:lstStyle/>
          <a:p>
            <a:pPr algn="ctr"/>
            <a:r>
              <a:rPr lang="ja-JP" altLang="en-US" sz="1400" dirty="0"/>
              <a:t>父の日にもおすすめ！　夏のメンズ美肌をつくる新ファンデーションが登場！</a:t>
            </a:r>
            <a:endParaRPr lang="en-US" altLang="ja-JP" sz="1400" dirty="0"/>
          </a:p>
          <a:p>
            <a:pPr algn="ctr"/>
            <a:r>
              <a:rPr lang="en-US" altLang="ja-JP" sz="1400" dirty="0"/>
              <a:t>UV</a:t>
            </a:r>
            <a:r>
              <a:rPr lang="ja-JP" altLang="en-US" sz="1400" dirty="0"/>
              <a:t>対策から肌悩みのカバーまで叶えてくれる</a:t>
            </a:r>
            <a:r>
              <a:rPr lang="en-US" altLang="ja-JP" sz="1400" dirty="0"/>
              <a:t>NEW</a:t>
            </a:r>
            <a:r>
              <a:rPr lang="ja-JP" altLang="en-US" sz="1400" dirty="0"/>
              <a:t>「ミレニアルスキン」</a:t>
            </a:r>
            <a:endParaRPr lang="en-US" altLang="ja-JP" sz="1400" dirty="0"/>
          </a:p>
        </p:txBody>
      </p:sp>
      <p:sp>
        <p:nvSpPr>
          <p:cNvPr id="36" name="正方形/長方形 35">
            <a:extLst>
              <a:ext uri="{FF2B5EF4-FFF2-40B4-BE49-F238E27FC236}">
                <a16:creationId xmlns:a16="http://schemas.microsoft.com/office/drawing/2014/main" id="{33521E19-02EB-9942-B33C-EC25DF45C9BC}"/>
              </a:ext>
            </a:extLst>
          </p:cNvPr>
          <p:cNvSpPr/>
          <p:nvPr/>
        </p:nvSpPr>
        <p:spPr>
          <a:xfrm>
            <a:off x="200968" y="1646994"/>
            <a:ext cx="6370338" cy="58477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rPr>
              <a:t>ドルチェ＆ガッバーナビューティのフレグランスを</a:t>
            </a:r>
            <a:r>
              <a:rPr lang="en-US" altLang="ja-JP" sz="800" dirty="0">
                <a:latin typeface="Meiryo UI" panose="020B0604030504040204" pitchFamily="50" charset="-128"/>
                <a:ea typeface="Meiryo UI" panose="020B0604030504040204" pitchFamily="50" charset="-128"/>
              </a:rPr>
              <a:t>8,470</a:t>
            </a:r>
            <a:r>
              <a:rPr lang="ja-JP" altLang="en-US" sz="800" dirty="0">
                <a:latin typeface="Meiryo UI" panose="020B0604030504040204" pitchFamily="50" charset="-128"/>
                <a:ea typeface="Meiryo UI" panose="020B0604030504040204" pitchFamily="50" charset="-128"/>
              </a:rPr>
              <a:t>円（税込）以上ご購入でライトブルーオリジナルビーチタオルプレゼント。</a:t>
            </a:r>
            <a:endParaRPr lang="en-US" altLang="ja-JP" sz="800" dirty="0">
              <a:latin typeface="Meiryo UI" panose="020B0604030504040204" pitchFamily="50" charset="-128"/>
              <a:ea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rPr>
              <a:t>販売期間：</a:t>
            </a:r>
            <a:r>
              <a:rPr lang="en-US" altLang="ja-JP" sz="800" dirty="0">
                <a:latin typeface="Meiryo UI" panose="020B0604030504040204" pitchFamily="50" charset="-128"/>
                <a:ea typeface="Meiryo UI" panose="020B0604030504040204" pitchFamily="50" charset="-128"/>
              </a:rPr>
              <a:t>2021</a:t>
            </a:r>
            <a:r>
              <a:rPr lang="ja-JP" altLang="en-US" sz="800" dirty="0">
                <a:latin typeface="Meiryo UI" panose="020B0604030504040204" pitchFamily="50" charset="-128"/>
                <a:ea typeface="Meiryo UI" panose="020B0604030504040204" pitchFamily="50" charset="-128"/>
              </a:rPr>
              <a:t>年</a:t>
            </a:r>
            <a:r>
              <a:rPr lang="en-US" altLang="ja-JP" sz="800" dirty="0">
                <a:latin typeface="Meiryo UI" panose="020B0604030504040204" pitchFamily="50" charset="-128"/>
                <a:ea typeface="Meiryo UI" panose="020B0604030504040204" pitchFamily="50" charset="-128"/>
              </a:rPr>
              <a:t>6</a:t>
            </a:r>
            <a:r>
              <a:rPr lang="ja-JP" altLang="en-US" sz="800" dirty="0">
                <a:latin typeface="Meiryo UI" panose="020B0604030504040204" pitchFamily="50" charset="-128"/>
                <a:ea typeface="Meiryo UI" panose="020B0604030504040204" pitchFamily="50" charset="-128"/>
              </a:rPr>
              <a:t>月</a:t>
            </a:r>
            <a:r>
              <a:rPr lang="en-US" altLang="ja-JP" sz="800" dirty="0">
                <a:latin typeface="Meiryo UI" panose="020B0604030504040204" pitchFamily="50" charset="-128"/>
                <a:ea typeface="Meiryo UI" panose="020B0604030504040204" pitchFamily="50" charset="-128"/>
              </a:rPr>
              <a:t>2</a:t>
            </a:r>
            <a:r>
              <a:rPr lang="ja-JP" altLang="en-US" sz="800" dirty="0">
                <a:latin typeface="Meiryo UI" panose="020B0604030504040204" pitchFamily="50" charset="-128"/>
                <a:ea typeface="Meiryo UI" panose="020B0604030504040204" pitchFamily="50" charset="-128"/>
              </a:rPr>
              <a:t>日</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水</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なくなり次第終了</a:t>
            </a:r>
            <a:r>
              <a:rPr lang="en-US" altLang="ja-JP" sz="800" dirty="0">
                <a:latin typeface="Meiryo UI" panose="020B0604030504040204" pitchFamily="50" charset="-128"/>
                <a:ea typeface="Meiryo UI" panose="020B0604030504040204" pitchFamily="50" charset="-128"/>
              </a:rPr>
              <a:t> </a:t>
            </a:r>
          </a:p>
          <a:p>
            <a:r>
              <a:rPr lang="ja-JP" altLang="en-US" sz="800" dirty="0">
                <a:latin typeface="Meiryo UI" panose="020B0604030504040204" pitchFamily="50" charset="-128"/>
                <a:ea typeface="Meiryo UI" panose="020B0604030504040204" pitchFamily="50" charset="-128"/>
              </a:rPr>
              <a:t>実施場所　資生堂の総合美容サイト「ワタシプラス」</a:t>
            </a:r>
          </a:p>
          <a:p>
            <a:r>
              <a:rPr lang="en-US" altLang="ja-JP" sz="800" dirty="0">
                <a:latin typeface="Meiryo UI" panose="020B0604030504040204" pitchFamily="50" charset="-128"/>
                <a:ea typeface="Meiryo UI" panose="020B0604030504040204" pitchFamily="50" charset="-128"/>
                <a:hlinkClick r:id="rId5"/>
              </a:rPr>
              <a:t>https://www.shiseido.co.jp/sp/cms/onlineshop/dg_lightblue/i/202106/</a:t>
            </a:r>
            <a:endParaRPr lang="en-US" altLang="ja-JP" sz="8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481A48CA-061A-FC4A-B799-5097A750EEE4}"/>
              </a:ext>
            </a:extLst>
          </p:cNvPr>
          <p:cNvSpPr txBox="1"/>
          <p:nvPr/>
        </p:nvSpPr>
        <p:spPr>
          <a:xfrm>
            <a:off x="163177" y="3266248"/>
            <a:ext cx="6489096" cy="307777"/>
          </a:xfrm>
          <a:prstGeom prst="rect">
            <a:avLst/>
          </a:prstGeom>
          <a:noFill/>
        </p:spPr>
        <p:txBody>
          <a:bodyPr wrap="square" rtlCol="0">
            <a:spAutoFit/>
          </a:bodyPr>
          <a:lstStyle/>
          <a:p>
            <a:r>
              <a:rPr lang="en-US" altLang="ja-JP" sz="1400" dirty="0"/>
              <a:t>UV</a:t>
            </a:r>
            <a:r>
              <a:rPr lang="ja-JP" altLang="en-US" sz="1400"/>
              <a:t>ケア・カバー力・トーンアップ効果を兼ね備えた</a:t>
            </a:r>
            <a:r>
              <a:rPr lang="en-US" altLang="ja-JP" sz="1400" dirty="0"/>
              <a:t>NEW</a:t>
            </a:r>
            <a:r>
              <a:rPr lang="ja-JP" altLang="en-US" sz="1400"/>
              <a:t>ファンデでナチュラル美肌へ</a:t>
            </a:r>
            <a:endParaRPr kumimoji="1" lang="en-US" altLang="ja-JP" sz="1400" dirty="0"/>
          </a:p>
        </p:txBody>
      </p:sp>
      <p:pic>
        <p:nvPicPr>
          <p:cNvPr id="7" name="図 6" descr="メガネを掛けた女性&#10;&#10;自動的に生成された説明">
            <a:extLst>
              <a:ext uri="{FF2B5EF4-FFF2-40B4-BE49-F238E27FC236}">
                <a16:creationId xmlns:a16="http://schemas.microsoft.com/office/drawing/2014/main" id="{E4DBBE1C-5908-E244-B72C-12BE99E3659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5853" y="5225783"/>
            <a:ext cx="570571" cy="738794"/>
          </a:xfrm>
          <a:prstGeom prst="rect">
            <a:avLst/>
          </a:prstGeom>
        </p:spPr>
      </p:pic>
      <p:pic>
        <p:nvPicPr>
          <p:cNvPr id="13" name="図 12" descr="リモコン, 座る, テーブル, コンピュータ が含まれている画像&#10;&#10;自動的に生成された説明">
            <a:extLst>
              <a:ext uri="{FF2B5EF4-FFF2-40B4-BE49-F238E27FC236}">
                <a16:creationId xmlns:a16="http://schemas.microsoft.com/office/drawing/2014/main" id="{DF7E6375-1451-E148-B453-9991AFB4F0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2022" y="6050589"/>
            <a:ext cx="587076" cy="881329"/>
          </a:xfrm>
          <a:prstGeom prst="rect">
            <a:avLst/>
          </a:prstGeom>
        </p:spPr>
      </p:pic>
      <p:pic>
        <p:nvPicPr>
          <p:cNvPr id="16" name="図 15" descr="女性, ラケット, 持つ, テーブル が含まれている画像&#10;&#10;自動的に生成された説明">
            <a:extLst>
              <a:ext uri="{FF2B5EF4-FFF2-40B4-BE49-F238E27FC236}">
                <a16:creationId xmlns:a16="http://schemas.microsoft.com/office/drawing/2014/main" id="{1FE034BD-0D1B-2C4C-8ED9-3C8E6E4A98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3366" y="6064533"/>
            <a:ext cx="587077" cy="881330"/>
          </a:xfrm>
          <a:prstGeom prst="rect">
            <a:avLst/>
          </a:prstGeom>
        </p:spPr>
      </p:pic>
      <p:pic>
        <p:nvPicPr>
          <p:cNvPr id="20" name="図 19" descr="茶色の髪の男性の顔&#10;&#10;自動的に生成された説明">
            <a:extLst>
              <a:ext uri="{FF2B5EF4-FFF2-40B4-BE49-F238E27FC236}">
                <a16:creationId xmlns:a16="http://schemas.microsoft.com/office/drawing/2014/main" id="{42DFA92A-C2FC-0E4A-A036-6E44A4E714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7065" y="3592771"/>
            <a:ext cx="1591929" cy="2388757"/>
          </a:xfrm>
          <a:prstGeom prst="rect">
            <a:avLst/>
          </a:prstGeom>
        </p:spPr>
      </p:pic>
    </p:spTree>
    <p:extLst>
      <p:ext uri="{BB962C8B-B14F-4D97-AF65-F5344CB8AC3E}">
        <p14:creationId xmlns:p14="http://schemas.microsoft.com/office/powerpoint/2010/main" val="200830097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30316</TotalTime>
  <Words>887</Words>
  <Application>Microsoft Office PowerPoint</Application>
  <PresentationFormat>画面に合わせる (4:3)</PresentationFormat>
  <Paragraphs>33</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Arial</vt:lpstr>
      <vt:lpstr>Calibri</vt:lpstr>
      <vt:lpstr>Office ​​テーマ</vt:lpstr>
      <vt:lpstr>PowerPoint プレゼンテーション</vt:lpstr>
    </vt:vector>
  </TitlesOfParts>
  <Company>istyle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飯尾 美佳</dc:creator>
  <cp:lastModifiedBy>渡部 彩/ Watanabe Aya</cp:lastModifiedBy>
  <cp:revision>804</cp:revision>
  <cp:lastPrinted>2021-05-21T14:26:57Z</cp:lastPrinted>
  <dcterms:created xsi:type="dcterms:W3CDTF">2019-11-26T07:53:19Z</dcterms:created>
  <dcterms:modified xsi:type="dcterms:W3CDTF">2021-06-09T12:25:48Z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93a8bcc-a57e-4e20-954a-a25baebb96fa_Enabled">
    <vt:lpwstr>true</vt:lpwstr>
  </property>
  <property fmtid="{D5CDD505-2E9C-101B-9397-08002B2CF9AE}" pid="3" name="MSIP_Label_b93a8bcc-a57e-4e20-954a-a25baebb96fa_SetDate">
    <vt:lpwstr>2021-06-09T12:25:39Z</vt:lpwstr>
  </property>
  <property fmtid="{D5CDD505-2E9C-101B-9397-08002B2CF9AE}" pid="4" name="MSIP_Label_b93a8bcc-a57e-4e20-954a-a25baebb96fa_Method">
    <vt:lpwstr>Privileged</vt:lpwstr>
  </property>
  <property fmtid="{D5CDD505-2E9C-101B-9397-08002B2CF9AE}" pid="5" name="MSIP_Label_b93a8bcc-a57e-4e20-954a-a25baebb96fa_Name">
    <vt:lpwstr>b93a8bcc-a57e-4e20-954a-a25baebb96fa</vt:lpwstr>
  </property>
  <property fmtid="{D5CDD505-2E9C-101B-9397-08002B2CF9AE}" pid="6" name="MSIP_Label_b93a8bcc-a57e-4e20-954a-a25baebb96fa_SiteId">
    <vt:lpwstr>602fb212-70b3-4ef8-938e-9ba98c5ab37a</vt:lpwstr>
  </property>
  <property fmtid="{D5CDD505-2E9C-101B-9397-08002B2CF9AE}" pid="7" name="MSIP_Label_b93a8bcc-a57e-4e20-954a-a25baebb96fa_ActionId">
    <vt:lpwstr>1196a6e2-fd0f-4d8d-a5f8-19a3a60fdaf7</vt:lpwstr>
  </property>
  <property fmtid="{D5CDD505-2E9C-101B-9397-08002B2CF9AE}" pid="8" name="MSIP_Label_b93a8bcc-a57e-4e20-954a-a25baebb96fa_ContentBits">
    <vt:lpwstr>0</vt:lpwstr>
  </property>
</Properties>
</file>